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9" r:id="rId1"/>
  </p:sldMasterIdLst>
  <p:notesMasterIdLst>
    <p:notesMasterId r:id="rId75"/>
  </p:notesMasterIdLst>
  <p:sldIdLst>
    <p:sldId id="943" r:id="rId2"/>
    <p:sldId id="965" r:id="rId3"/>
    <p:sldId id="1023" r:id="rId4"/>
    <p:sldId id="1027" r:id="rId5"/>
    <p:sldId id="1028" r:id="rId6"/>
    <p:sldId id="1029" r:id="rId7"/>
    <p:sldId id="1030" r:id="rId8"/>
    <p:sldId id="1026" r:id="rId9"/>
    <p:sldId id="261" r:id="rId10"/>
    <p:sldId id="1000" r:id="rId11"/>
    <p:sldId id="1001" r:id="rId12"/>
    <p:sldId id="1002" r:id="rId13"/>
    <p:sldId id="262" r:id="rId14"/>
    <p:sldId id="998" r:id="rId15"/>
    <p:sldId id="999" r:id="rId16"/>
    <p:sldId id="951" r:id="rId17"/>
    <p:sldId id="1024" r:id="rId18"/>
    <p:sldId id="950" r:id="rId19"/>
    <p:sldId id="953" r:id="rId20"/>
    <p:sldId id="975" r:id="rId21"/>
    <p:sldId id="1007" r:id="rId22"/>
    <p:sldId id="1017" r:id="rId23"/>
    <p:sldId id="959" r:id="rId24"/>
    <p:sldId id="986" r:id="rId25"/>
    <p:sldId id="976" r:id="rId26"/>
    <p:sldId id="1021" r:id="rId27"/>
    <p:sldId id="971" r:id="rId28"/>
    <p:sldId id="966" r:id="rId29"/>
    <p:sldId id="977" r:id="rId30"/>
    <p:sldId id="980" r:id="rId31"/>
    <p:sldId id="984" r:id="rId32"/>
    <p:sldId id="979" r:id="rId33"/>
    <p:sldId id="985" r:id="rId34"/>
    <p:sldId id="992" r:id="rId35"/>
    <p:sldId id="997" r:id="rId36"/>
    <p:sldId id="1003" r:id="rId37"/>
    <p:sldId id="970" r:id="rId38"/>
    <p:sldId id="925" r:id="rId39"/>
    <p:sldId id="939" r:id="rId40"/>
    <p:sldId id="926" r:id="rId41"/>
    <p:sldId id="930" r:id="rId42"/>
    <p:sldId id="929" r:id="rId43"/>
    <p:sldId id="981" r:id="rId44"/>
    <p:sldId id="996" r:id="rId45"/>
    <p:sldId id="1019" r:id="rId46"/>
    <p:sldId id="1025" r:id="rId47"/>
    <p:sldId id="1031" r:id="rId48"/>
    <p:sldId id="1014" r:id="rId49"/>
    <p:sldId id="1015" r:id="rId50"/>
    <p:sldId id="1016" r:id="rId51"/>
    <p:sldId id="1022" r:id="rId52"/>
    <p:sldId id="1011" r:id="rId53"/>
    <p:sldId id="928" r:id="rId54"/>
    <p:sldId id="1009" r:id="rId55"/>
    <p:sldId id="910" r:id="rId56"/>
    <p:sldId id="915" r:id="rId57"/>
    <p:sldId id="945" r:id="rId58"/>
    <p:sldId id="947" r:id="rId59"/>
    <p:sldId id="942" r:id="rId60"/>
    <p:sldId id="994" r:id="rId61"/>
    <p:sldId id="961" r:id="rId62"/>
    <p:sldId id="1013" r:id="rId63"/>
    <p:sldId id="967" r:id="rId64"/>
    <p:sldId id="952" r:id="rId65"/>
    <p:sldId id="946" r:id="rId66"/>
    <p:sldId id="911" r:id="rId67"/>
    <p:sldId id="913" r:id="rId68"/>
    <p:sldId id="914" r:id="rId69"/>
    <p:sldId id="916" r:id="rId70"/>
    <p:sldId id="923" r:id="rId71"/>
    <p:sldId id="918" r:id="rId72"/>
    <p:sldId id="917" r:id="rId73"/>
    <p:sldId id="1020"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80"/>
    <p:restoredTop sz="94801"/>
  </p:normalViewPr>
  <p:slideViewPr>
    <p:cSldViewPr snapToGrid="0" snapToObjects="1">
      <p:cViewPr varScale="1">
        <p:scale>
          <a:sx n="147" d="100"/>
          <a:sy n="147" d="100"/>
        </p:scale>
        <p:origin x="232" y="272"/>
      </p:cViewPr>
      <p:guideLst/>
    </p:cSldViewPr>
  </p:slideViewPr>
  <p:outlineViewPr>
    <p:cViewPr>
      <p:scale>
        <a:sx n="33" d="100"/>
        <a:sy n="33" d="100"/>
      </p:scale>
      <p:origin x="0" y="-40584"/>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96" d="100"/>
          <a:sy n="96" d="100"/>
        </p:scale>
        <p:origin x="3912" y="17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3AE55E-438D-EB42-A8A5-96F275BD3925}" type="datetimeFigureOut">
              <a:rPr lang="en-DE" smtClean="0"/>
              <a:t>26.09.24</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F02420-AF9E-1745-B7A6-D4202381D7E8}" type="slidenum">
              <a:rPr lang="en-DE" smtClean="0"/>
              <a:t>‹#›</a:t>
            </a:fld>
            <a:endParaRPr lang="en-DE"/>
          </a:p>
        </p:txBody>
      </p:sp>
    </p:spTree>
    <p:extLst>
      <p:ext uri="{BB962C8B-B14F-4D97-AF65-F5344CB8AC3E}">
        <p14:creationId xmlns:p14="http://schemas.microsoft.com/office/powerpoint/2010/main" val="1172927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teams.microsoft.com/l/message/19:f53166f581fc4a099761a9f82ac8a186@thread.skype/1644966553307?tenantId=655bc315-ddc8-46fd-8e94-a3e104272732&amp;groupId=ec240268-9bae-49d9-8136-8054677b43cd&amp;parentMessageId=1644966553307&amp;teamName=Sharing%20is%20caring&amp;channelName=Sharing%20is%20caring&amp;createdTime=1644966553307"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thomasmerz.github.io/pihole-wireguard-knowhow/"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de.wikipedia.org/wiki/Telemetrie_(Software)#Call_Home" TargetMode="External"/><Relationship Id="rId13" Type="http://schemas.openxmlformats.org/officeDocument/2006/relationships/hyperlink" Target="https://de.wikipedia.org/wiki/Linux" TargetMode="External"/><Relationship Id="rId3" Type="http://schemas.openxmlformats.org/officeDocument/2006/relationships/hyperlink" Target="https://de.wikipedia.org/wiki/Daten%C3%BCbertragung" TargetMode="External"/><Relationship Id="rId7" Type="http://schemas.openxmlformats.org/officeDocument/2006/relationships/hyperlink" Target="https://de.wikipedia.org/wiki/Englische_Sprache" TargetMode="External"/><Relationship Id="rId12" Type="http://schemas.openxmlformats.org/officeDocument/2006/relationships/hyperlink" Target="https://de.wikipedia.org/wiki/Ubuntu_(Betriebssystem)" TargetMode="External"/><Relationship Id="rId17" Type="http://schemas.openxmlformats.org/officeDocument/2006/relationships/hyperlink" Target="https://de.wikipedia.org/wiki/Schadprogramm" TargetMode="External"/><Relationship Id="rId2" Type="http://schemas.openxmlformats.org/officeDocument/2006/relationships/slide" Target="../slides/slide37.xml"/><Relationship Id="rId16" Type="http://schemas.openxmlformats.org/officeDocument/2006/relationships/hyperlink" Target="https://de.wikipedia.org/wiki/Spyware" TargetMode="External"/><Relationship Id="rId1" Type="http://schemas.openxmlformats.org/officeDocument/2006/relationships/notesMaster" Target="../notesMasters/notesMaster1.xml"/><Relationship Id="rId6" Type="http://schemas.openxmlformats.org/officeDocument/2006/relationships/hyperlink" Target="https://de.wikipedia.org/wiki/Softwareentwickler" TargetMode="External"/><Relationship Id="rId11" Type="http://schemas.openxmlformats.org/officeDocument/2006/relationships/hyperlink" Target="https://de.wikipedia.org/wiki/Telemetrie_(Software)#cite_note-BSI_SiSyPHuS_Win10-1" TargetMode="External"/><Relationship Id="rId5" Type="http://schemas.openxmlformats.org/officeDocument/2006/relationships/hyperlink" Target="https://de.wikipedia.org/wiki/Dienst_(Informatik)" TargetMode="External"/><Relationship Id="rId15" Type="http://schemas.openxmlformats.org/officeDocument/2006/relationships/hyperlink" Target="https://de.wikipedia.org/wiki/Telemetrie_(Software)#cite_note-com-magazin_canonical-telemetrie-ubuntu-2" TargetMode="External"/><Relationship Id="rId10" Type="http://schemas.openxmlformats.org/officeDocument/2006/relationships/hyperlink" Target="https://de.wikipedia.org/wiki/Microsoft_Windows_10" TargetMode="External"/><Relationship Id="rId4" Type="http://schemas.openxmlformats.org/officeDocument/2006/relationships/hyperlink" Target="https://de.wikipedia.org/wiki/Hintergrundprozess" TargetMode="External"/><Relationship Id="rId9" Type="http://schemas.openxmlformats.org/officeDocument/2006/relationships/hyperlink" Target="https://de.wikipedia.org/wiki/Software" TargetMode="External"/><Relationship Id="rId14" Type="http://schemas.openxmlformats.org/officeDocument/2006/relationships/hyperlink" Target="https://de.wikipedia.org/wiki/Canonica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www.worldcubeassociation.org</a:t>
            </a:r>
            <a:r>
              <a:rPr lang="en-GB" dirty="0"/>
              <a:t>/persons/2015MERZ01</a:t>
            </a:r>
          </a:p>
        </p:txBody>
      </p:sp>
      <p:sp>
        <p:nvSpPr>
          <p:cNvPr id="4" name="Slide Number Placeholder 3"/>
          <p:cNvSpPr>
            <a:spLocks noGrp="1"/>
          </p:cNvSpPr>
          <p:nvPr>
            <p:ph type="sldNum" sz="quarter" idx="5"/>
          </p:nvPr>
        </p:nvSpPr>
        <p:spPr/>
        <p:txBody>
          <a:bodyPr/>
          <a:lstStyle/>
          <a:p>
            <a:fld id="{81F02420-AF9E-1745-B7A6-D4202381D7E8}" type="slidenum">
              <a:rPr lang="en-DE" smtClean="0"/>
              <a:t>2</a:t>
            </a:fld>
            <a:endParaRPr lang="en-DE"/>
          </a:p>
        </p:txBody>
      </p:sp>
    </p:spTree>
    <p:extLst>
      <p:ext uri="{BB962C8B-B14F-4D97-AF65-F5344CB8AC3E}">
        <p14:creationId xmlns:p14="http://schemas.microsoft.com/office/powerpoint/2010/main" val="23185117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1F02420-AF9E-1745-B7A6-D4202381D7E8}" type="slidenum">
              <a:rPr lang="en-DE" smtClean="0"/>
              <a:t>38</a:t>
            </a:fld>
            <a:endParaRPr lang="en-DE"/>
          </a:p>
        </p:txBody>
      </p:sp>
    </p:spTree>
    <p:extLst>
      <p:ext uri="{BB962C8B-B14F-4D97-AF65-F5344CB8AC3E}">
        <p14:creationId xmlns:p14="http://schemas.microsoft.com/office/powerpoint/2010/main" val="3957805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Siehe auch </a:t>
            </a:r>
            <a:r>
              <a:rPr lang="en-GB" dirty="0"/>
              <a:t>https://</a:t>
            </a:r>
            <a:r>
              <a:rPr lang="en-GB" dirty="0" err="1"/>
              <a:t>media.ccc.de</a:t>
            </a:r>
            <a:r>
              <a:rPr lang="en-GB" dirty="0"/>
              <a:t>/v/gpn21-82-wireguard-einfache-robuste-und-sichere-vpns</a:t>
            </a:r>
            <a:endParaRPr lang="en-DE" dirty="0"/>
          </a:p>
        </p:txBody>
      </p:sp>
      <p:sp>
        <p:nvSpPr>
          <p:cNvPr id="4" name="Slide Number Placeholder 3"/>
          <p:cNvSpPr>
            <a:spLocks noGrp="1"/>
          </p:cNvSpPr>
          <p:nvPr>
            <p:ph type="sldNum" sz="quarter" idx="5"/>
          </p:nvPr>
        </p:nvSpPr>
        <p:spPr/>
        <p:txBody>
          <a:bodyPr/>
          <a:lstStyle/>
          <a:p>
            <a:fld id="{81F02420-AF9E-1745-B7A6-D4202381D7E8}" type="slidenum">
              <a:rPr lang="en-DE" smtClean="0"/>
              <a:t>42</a:t>
            </a:fld>
            <a:endParaRPr lang="en-DE"/>
          </a:p>
        </p:txBody>
      </p:sp>
    </p:spTree>
    <p:extLst>
      <p:ext uri="{BB962C8B-B14F-4D97-AF65-F5344CB8AC3E}">
        <p14:creationId xmlns:p14="http://schemas.microsoft.com/office/powerpoint/2010/main" val="882594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ssh v</a:t>
            </a:r>
            <a:r>
              <a:rPr lang="en-DE" dirty="0"/>
              <a:t>on zuhause!!!</a:t>
            </a:r>
          </a:p>
        </p:txBody>
      </p:sp>
      <p:sp>
        <p:nvSpPr>
          <p:cNvPr id="4" name="Slide Number Placeholder 3"/>
          <p:cNvSpPr>
            <a:spLocks noGrp="1"/>
          </p:cNvSpPr>
          <p:nvPr>
            <p:ph type="sldNum" sz="quarter" idx="5"/>
          </p:nvPr>
        </p:nvSpPr>
        <p:spPr/>
        <p:txBody>
          <a:bodyPr/>
          <a:lstStyle/>
          <a:p>
            <a:fld id="{81F02420-AF9E-1745-B7A6-D4202381D7E8}" type="slidenum">
              <a:rPr lang="en-DE" smtClean="0"/>
              <a:t>48</a:t>
            </a:fld>
            <a:endParaRPr lang="en-DE"/>
          </a:p>
        </p:txBody>
      </p:sp>
    </p:spTree>
    <p:extLst>
      <p:ext uri="{BB962C8B-B14F-4D97-AF65-F5344CB8AC3E}">
        <p14:creationId xmlns:p14="http://schemas.microsoft.com/office/powerpoint/2010/main" val="907098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Symbol </a:t>
            </a:r>
            <a:r>
              <a:rPr lang="en-DE" dirty="0">
                <a:sym typeface="Wingdings" pitchFamily="2" charset="2"/>
              </a:rPr>
              <a:t> eigentlich könnte man darüber einen eigenen Vortrag machen…!</a:t>
            </a:r>
            <a:endParaRPr lang="en-DE" dirty="0"/>
          </a:p>
        </p:txBody>
      </p:sp>
      <p:sp>
        <p:nvSpPr>
          <p:cNvPr id="4" name="Slide Number Placeholder 3"/>
          <p:cNvSpPr>
            <a:spLocks noGrp="1"/>
          </p:cNvSpPr>
          <p:nvPr>
            <p:ph type="sldNum" sz="quarter" idx="5"/>
          </p:nvPr>
        </p:nvSpPr>
        <p:spPr/>
        <p:txBody>
          <a:bodyPr/>
          <a:lstStyle/>
          <a:p>
            <a:fld id="{81F02420-AF9E-1745-B7A6-D4202381D7E8}" type="slidenum">
              <a:rPr lang="en-DE" smtClean="0"/>
              <a:t>52</a:t>
            </a:fld>
            <a:endParaRPr lang="en-DE"/>
          </a:p>
        </p:txBody>
      </p:sp>
    </p:spTree>
    <p:extLst>
      <p:ext uri="{BB962C8B-B14F-4D97-AF65-F5344CB8AC3E}">
        <p14:creationId xmlns:p14="http://schemas.microsoft.com/office/powerpoint/2010/main" val="9072731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tooltip="https://teams.microsoft.com/l/message/19:f53166f581fc4a099761a9f82ac8a186@thread.skype/1644966553307?tenantId=655bc315-ddc8-46fd-8e94-a3e104272732&amp;groupId=ec240268-9bae-49d9-8136-8054677b43cd&amp;parentMessageId=1644966553307&amp;teamName=Sharing%20is%20caring&amp;channelName=Sharing%20is%20caring&amp;createdTime=1644966553307"/>
              </a:rPr>
              <a:t>Merz, Thomas: iPhone App-Datenschutzbericht + Pi-hole</a:t>
            </a:r>
            <a:r>
              <a:rPr lang="en-GB" dirty="0"/>
              <a:t> posted in Sharing is caring / Sharing is caring on 16 February 2022 00:09</a:t>
            </a:r>
          </a:p>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Symbol </a:t>
            </a:r>
            <a:r>
              <a:rPr lang="en-DE" dirty="0">
                <a:sym typeface="Wingdings" pitchFamily="2" charset="2"/>
              </a:rPr>
              <a:t> eigentlich könnte man darüber einen eigenen Vortrag machen…!</a:t>
            </a:r>
            <a:endParaRPr lang="en-DE" dirty="0"/>
          </a:p>
        </p:txBody>
      </p:sp>
      <p:sp>
        <p:nvSpPr>
          <p:cNvPr id="4" name="Slide Number Placeholder 3"/>
          <p:cNvSpPr>
            <a:spLocks noGrp="1"/>
          </p:cNvSpPr>
          <p:nvPr>
            <p:ph type="sldNum" sz="quarter" idx="5"/>
          </p:nvPr>
        </p:nvSpPr>
        <p:spPr/>
        <p:txBody>
          <a:bodyPr/>
          <a:lstStyle/>
          <a:p>
            <a:fld id="{81F02420-AF9E-1745-B7A6-D4202381D7E8}" type="slidenum">
              <a:rPr lang="en-DE" smtClean="0"/>
              <a:t>60</a:t>
            </a:fld>
            <a:endParaRPr lang="en-DE"/>
          </a:p>
        </p:txBody>
      </p:sp>
    </p:spTree>
    <p:extLst>
      <p:ext uri="{BB962C8B-B14F-4D97-AF65-F5344CB8AC3E}">
        <p14:creationId xmlns:p14="http://schemas.microsoft.com/office/powerpoint/2010/main" val="732511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#!/bin/bash</a:t>
            </a:r>
          </a:p>
          <a:p>
            <a:endParaRPr lang="en-GB" dirty="0"/>
          </a:p>
          <a:p>
            <a:r>
              <a:rPr lang="en-GB" dirty="0"/>
              <a:t># ---</a:t>
            </a:r>
          </a:p>
          <a:p>
            <a:r>
              <a:rPr lang="en-GB" dirty="0"/>
              <a:t># </a:t>
            </a:r>
            <a:r>
              <a:rPr lang="en-GB" dirty="0" err="1"/>
              <a:t>wertet</a:t>
            </a:r>
            <a:r>
              <a:rPr lang="en-GB" dirty="0"/>
              <a:t> den App-Privacy-Report </a:t>
            </a:r>
            <a:r>
              <a:rPr lang="en-GB" dirty="0" err="1"/>
              <a:t>eines</a:t>
            </a:r>
            <a:r>
              <a:rPr lang="en-GB" dirty="0"/>
              <a:t> iPhones </a:t>
            </a:r>
            <a:r>
              <a:rPr lang="en-GB" dirty="0" err="1"/>
              <a:t>aus</a:t>
            </a:r>
            <a:r>
              <a:rPr lang="en-GB" dirty="0"/>
              <a:t>:</a:t>
            </a:r>
          </a:p>
          <a:p>
            <a:r>
              <a:rPr lang="en-GB" dirty="0"/>
              <a:t># </a:t>
            </a:r>
            <a:r>
              <a:rPr lang="en-GB" dirty="0" err="1"/>
              <a:t>Einstellungen</a:t>
            </a:r>
            <a:r>
              <a:rPr lang="en-GB" dirty="0"/>
              <a:t> / </a:t>
            </a:r>
            <a:r>
              <a:rPr lang="en-GB" dirty="0" err="1"/>
              <a:t>Datenschutz</a:t>
            </a:r>
            <a:r>
              <a:rPr lang="en-GB" dirty="0"/>
              <a:t> / App-</a:t>
            </a:r>
            <a:r>
              <a:rPr lang="en-GB" dirty="0" err="1"/>
              <a:t>Datenschutzbericht</a:t>
            </a:r>
            <a:endParaRPr lang="en-GB" dirty="0"/>
          </a:p>
          <a:p>
            <a:r>
              <a:rPr lang="en-GB" dirty="0"/>
              <a:t># ---</a:t>
            </a:r>
          </a:p>
          <a:p>
            <a:endParaRPr lang="en-GB" dirty="0"/>
          </a:p>
          <a:p>
            <a:r>
              <a:rPr lang="en-GB" dirty="0"/>
              <a:t>for f in </a:t>
            </a:r>
            <a:r>
              <a:rPr lang="en-GB" dirty="0" err="1"/>
              <a:t>App_Privacy_Report</a:t>
            </a:r>
            <a:r>
              <a:rPr lang="en-GB" dirty="0"/>
              <a:t>_*</a:t>
            </a:r>
            <a:r>
              <a:rPr lang="en-GB" dirty="0" err="1"/>
              <a:t>ndjson</a:t>
            </a:r>
            <a:r>
              <a:rPr lang="en-GB" dirty="0"/>
              <a:t>; do</a:t>
            </a:r>
          </a:p>
          <a:p>
            <a:endParaRPr lang="en-GB" dirty="0"/>
          </a:p>
          <a:p>
            <a:r>
              <a:rPr lang="en-GB" dirty="0"/>
              <a:t>  [ "$1" != "" ] &amp;&amp; f="$1"  # do not loop if filename is given</a:t>
            </a:r>
          </a:p>
          <a:p>
            <a:endParaRPr lang="en-GB" dirty="0"/>
          </a:p>
          <a:p>
            <a:r>
              <a:rPr lang="en-GB" dirty="0"/>
              <a:t>  </a:t>
            </a:r>
            <a:r>
              <a:rPr lang="en-GB" dirty="0" err="1"/>
              <a:t>jq</a:t>
            </a:r>
            <a:r>
              <a:rPr lang="en-GB" dirty="0"/>
              <a:t> &lt; "$f" | ack \"domain\": &gt; "$f"-alle-</a:t>
            </a:r>
            <a:r>
              <a:rPr lang="en-GB" dirty="0" err="1"/>
              <a:t>domains.log</a:t>
            </a:r>
            <a:endParaRPr lang="en-GB" dirty="0"/>
          </a:p>
          <a:p>
            <a:r>
              <a:rPr lang="en-GB" dirty="0"/>
              <a:t>  #</a:t>
            </a:r>
            <a:r>
              <a:rPr lang="en-GB" dirty="0" err="1"/>
              <a:t>jq</a:t>
            </a:r>
            <a:r>
              <a:rPr lang="en-GB" dirty="0"/>
              <a:t> &lt; "$f" [.domain,.] &gt; "$f"-</a:t>
            </a:r>
            <a:r>
              <a:rPr lang="en-GB" dirty="0" err="1"/>
              <a:t>domains_jq.log</a:t>
            </a:r>
            <a:endParaRPr lang="en-GB" dirty="0"/>
          </a:p>
          <a:p>
            <a:endParaRPr lang="en-GB" dirty="0"/>
          </a:p>
          <a:p>
            <a:r>
              <a:rPr lang="en-GB" dirty="0"/>
              <a:t>  # </a:t>
            </a:r>
            <a:r>
              <a:rPr lang="en-GB" dirty="0" err="1"/>
              <a:t>Auswertung</a:t>
            </a:r>
            <a:r>
              <a:rPr lang="en-GB" dirty="0"/>
              <a:t> Spotify:</a:t>
            </a:r>
          </a:p>
          <a:p>
            <a:r>
              <a:rPr lang="en-GB" dirty="0"/>
              <a:t>  </a:t>
            </a:r>
            <a:r>
              <a:rPr lang="en-GB" dirty="0" err="1"/>
              <a:t>jq</a:t>
            </a:r>
            <a:r>
              <a:rPr lang="en-GB" dirty="0"/>
              <a:t> &lt; "$f" | ack \"domain\": -A9|grep </a:t>
            </a:r>
            <a:r>
              <a:rPr lang="en-GB" dirty="0" err="1"/>
              <a:t>com.spotify.client</a:t>
            </a:r>
            <a:r>
              <a:rPr lang="en-GB" dirty="0"/>
              <a:t> -B9|ack \"domain\":|sort &gt; "$f"-</a:t>
            </a:r>
            <a:r>
              <a:rPr lang="en-GB" dirty="0" err="1"/>
              <a:t>spotify.log</a:t>
            </a:r>
            <a:endParaRPr lang="en-GB" dirty="0"/>
          </a:p>
          <a:p>
            <a:endParaRPr lang="en-GB" dirty="0"/>
          </a:p>
          <a:p>
            <a:r>
              <a:rPr lang="en-GB" dirty="0"/>
              <a:t>  # </a:t>
            </a:r>
            <a:r>
              <a:rPr lang="en-GB" dirty="0" err="1"/>
              <a:t>Auswertung</a:t>
            </a:r>
            <a:r>
              <a:rPr lang="en-GB" dirty="0"/>
              <a:t> WhatsApp:</a:t>
            </a:r>
          </a:p>
          <a:p>
            <a:r>
              <a:rPr lang="en-GB" dirty="0"/>
              <a:t>  </a:t>
            </a:r>
            <a:r>
              <a:rPr lang="en-GB" dirty="0" err="1"/>
              <a:t>jq</a:t>
            </a:r>
            <a:r>
              <a:rPr lang="en-GB" dirty="0"/>
              <a:t> &lt; "$f" | ack \"domain\": -A9|grep WhatsApp -B9|ack \"domain\":|sort &gt; "$f"-</a:t>
            </a:r>
            <a:r>
              <a:rPr lang="en-GB" dirty="0" err="1"/>
              <a:t>whatsapp.log</a:t>
            </a:r>
            <a:endParaRPr lang="en-GB" dirty="0"/>
          </a:p>
          <a:p>
            <a:endParaRPr lang="en-GB" dirty="0"/>
          </a:p>
          <a:p>
            <a:r>
              <a:rPr lang="en-GB" dirty="0"/>
              <a:t>  # </a:t>
            </a:r>
            <a:r>
              <a:rPr lang="en-GB" dirty="0" err="1"/>
              <a:t>Auswertung</a:t>
            </a:r>
            <a:r>
              <a:rPr lang="en-GB" dirty="0"/>
              <a:t> Google DNS:</a:t>
            </a:r>
          </a:p>
          <a:p>
            <a:r>
              <a:rPr lang="en-GB" dirty="0"/>
              <a:t>  </a:t>
            </a:r>
            <a:r>
              <a:rPr lang="en-GB" dirty="0" err="1"/>
              <a:t>jq</a:t>
            </a:r>
            <a:r>
              <a:rPr lang="en-GB" dirty="0"/>
              <a:t> &lt; "$f" | ack "domain.*8\.8\." -A9 &gt; "$f"-google-</a:t>
            </a:r>
            <a:r>
              <a:rPr lang="en-GB" dirty="0" err="1"/>
              <a:t>dns.log</a:t>
            </a:r>
            <a:endParaRPr lang="en-GB" dirty="0"/>
          </a:p>
          <a:p>
            <a:endParaRPr lang="en-GB" dirty="0"/>
          </a:p>
          <a:p>
            <a:r>
              <a:rPr lang="en-GB" dirty="0"/>
              <a:t>  # </a:t>
            </a:r>
            <a:r>
              <a:rPr lang="en-GB" dirty="0" err="1"/>
              <a:t>Auswertung</a:t>
            </a:r>
            <a:r>
              <a:rPr lang="en-GB" dirty="0"/>
              <a:t> Reddit:</a:t>
            </a:r>
          </a:p>
          <a:p>
            <a:r>
              <a:rPr lang="en-GB" dirty="0"/>
              <a:t>  </a:t>
            </a:r>
            <a:r>
              <a:rPr lang="en-GB" dirty="0" err="1"/>
              <a:t>jq</a:t>
            </a:r>
            <a:r>
              <a:rPr lang="en-GB" dirty="0"/>
              <a:t> &lt; "$f" | ack \"domain\": -A9|grep </a:t>
            </a:r>
            <a:r>
              <a:rPr lang="en-GB" dirty="0" err="1"/>
              <a:t>com.spotify.client</a:t>
            </a:r>
            <a:r>
              <a:rPr lang="en-GB" dirty="0"/>
              <a:t> -B9|ack \"domain\":|sort &gt; "$f"-</a:t>
            </a:r>
            <a:r>
              <a:rPr lang="en-GB" dirty="0" err="1"/>
              <a:t>reddit.log</a:t>
            </a:r>
            <a:endParaRPr lang="en-GB" dirty="0"/>
          </a:p>
          <a:p>
            <a:endParaRPr lang="en-GB" dirty="0"/>
          </a:p>
          <a:p>
            <a:r>
              <a:rPr lang="en-GB" dirty="0"/>
              <a:t>  # Alle Apps…</a:t>
            </a:r>
          </a:p>
          <a:p>
            <a:r>
              <a:rPr lang="en-GB" dirty="0"/>
              <a:t>  </a:t>
            </a:r>
            <a:r>
              <a:rPr lang="en-GB" dirty="0" err="1"/>
              <a:t>jq</a:t>
            </a:r>
            <a:r>
              <a:rPr lang="en-GB" dirty="0"/>
              <a:t> &lt; "$f" | ack \"</a:t>
            </a:r>
            <a:r>
              <a:rPr lang="en-GB" dirty="0" err="1"/>
              <a:t>bundleID</a:t>
            </a:r>
            <a:r>
              <a:rPr lang="en-GB" dirty="0"/>
              <a:t>\": | sort -u &gt; "$f"-alle-</a:t>
            </a:r>
            <a:r>
              <a:rPr lang="en-GB" dirty="0" err="1"/>
              <a:t>apps.log</a:t>
            </a:r>
            <a:endParaRPr lang="en-GB" dirty="0"/>
          </a:p>
          <a:p>
            <a:r>
              <a:rPr lang="en-GB" dirty="0"/>
              <a:t>  # … alle </a:t>
            </a:r>
            <a:r>
              <a:rPr lang="en-GB" dirty="0" err="1"/>
              <a:t>Ziele</a:t>
            </a:r>
            <a:r>
              <a:rPr lang="en-GB" dirty="0"/>
              <a:t>:</a:t>
            </a:r>
          </a:p>
          <a:p>
            <a:r>
              <a:rPr lang="en-GB" dirty="0"/>
              <a:t>  #for app in $(</a:t>
            </a:r>
            <a:r>
              <a:rPr lang="en-GB" dirty="0" err="1"/>
              <a:t>jq</a:t>
            </a:r>
            <a:r>
              <a:rPr lang="en-GB" dirty="0"/>
              <a:t> &lt; "$f" | ack "^ \"</a:t>
            </a:r>
            <a:r>
              <a:rPr lang="en-GB" dirty="0" err="1"/>
              <a:t>bundleID</a:t>
            </a:r>
            <a:r>
              <a:rPr lang="en-GB" dirty="0"/>
              <a:t>" | sort -u | cut -d "\"" -f4); do</a:t>
            </a:r>
          </a:p>
          <a:p>
            <a:r>
              <a:rPr lang="en-GB" dirty="0"/>
              <a:t>  #  echo Connections from "$app" to: </a:t>
            </a:r>
            <a:r>
              <a:rPr lang="en-GB" dirty="0" err="1"/>
              <a:t>jq</a:t>
            </a:r>
            <a:r>
              <a:rPr lang="en-GB" dirty="0"/>
              <a:t> &lt; "$f" | ack \"domain\": -A9|grep "$app" -B9|ack \"domain\":|sort</a:t>
            </a:r>
          </a:p>
          <a:p>
            <a:r>
              <a:rPr lang="en-GB" dirty="0"/>
              <a:t>  #done &gt; "$f"-alle-</a:t>
            </a:r>
            <a:r>
              <a:rPr lang="en-GB" dirty="0" err="1"/>
              <a:t>ziele.log</a:t>
            </a:r>
            <a:endParaRPr lang="en-GB" dirty="0"/>
          </a:p>
          <a:p>
            <a:r>
              <a:rPr lang="en-GB" dirty="0"/>
              <a:t>  for app in $(</a:t>
            </a:r>
            <a:r>
              <a:rPr lang="en-GB" dirty="0" err="1"/>
              <a:t>jq</a:t>
            </a:r>
            <a:r>
              <a:rPr lang="en-GB" dirty="0"/>
              <a:t> &lt; "$f" | ack \"</a:t>
            </a:r>
            <a:r>
              <a:rPr lang="en-GB" dirty="0" err="1"/>
              <a:t>bundleID</a:t>
            </a:r>
            <a:r>
              <a:rPr lang="en-GB" dirty="0"/>
              <a:t>\": | sort -u | cut -d "\"" -f4); do</a:t>
            </a:r>
          </a:p>
          <a:p>
            <a:r>
              <a:rPr lang="en-GB" dirty="0"/>
              <a:t>    echo Connections from "$app" to:</a:t>
            </a:r>
          </a:p>
          <a:p>
            <a:r>
              <a:rPr lang="en-GB" dirty="0"/>
              <a:t>    </a:t>
            </a:r>
            <a:r>
              <a:rPr lang="en-GB" dirty="0" err="1"/>
              <a:t>jq</a:t>
            </a:r>
            <a:r>
              <a:rPr lang="en-GB" dirty="0"/>
              <a:t> &lt; "$f" | ack \"domain\": -A9|grep "$app" -B9|ack \"domain\"|sort | tee "$f"-app-"$app"-</a:t>
            </a:r>
            <a:r>
              <a:rPr lang="en-GB" dirty="0" err="1"/>
              <a:t>ziele.log</a:t>
            </a:r>
            <a:endParaRPr lang="en-GB" dirty="0"/>
          </a:p>
          <a:p>
            <a:r>
              <a:rPr lang="en-GB" dirty="0"/>
              <a:t>  done &gt; "$f"-alle-</a:t>
            </a:r>
            <a:r>
              <a:rPr lang="en-GB" dirty="0" err="1"/>
              <a:t>ziele</a:t>
            </a:r>
            <a:r>
              <a:rPr lang="en-GB" dirty="0"/>
              <a:t>-je-</a:t>
            </a:r>
            <a:r>
              <a:rPr lang="en-GB" dirty="0" err="1"/>
              <a:t>app.log</a:t>
            </a:r>
            <a:endParaRPr lang="en-GB" dirty="0"/>
          </a:p>
          <a:p>
            <a:endParaRPr lang="en-GB" dirty="0"/>
          </a:p>
          <a:p>
            <a:r>
              <a:rPr lang="en-GB" dirty="0"/>
              <a:t>  # got this file by:</a:t>
            </a:r>
          </a:p>
          <a:p>
            <a:r>
              <a:rPr lang="en-GB" dirty="0"/>
              <a:t>  # cd ~/dev/docker-pi-hole/etc-</a:t>
            </a:r>
            <a:r>
              <a:rPr lang="en-GB" dirty="0" err="1"/>
              <a:t>pihole</a:t>
            </a:r>
            <a:endParaRPr lang="en-GB" dirty="0"/>
          </a:p>
          <a:p>
            <a:r>
              <a:rPr lang="en-GB" dirty="0"/>
              <a:t>  # ./</a:t>
            </a:r>
            <a:r>
              <a:rPr lang="en-GB" dirty="0" err="1"/>
              <a:t>pihole_adlist_tool</a:t>
            </a:r>
            <a:r>
              <a:rPr lang="en-GB" dirty="0"/>
              <a:t> -d 1 -t 10 -u -a -s hits DESC</a:t>
            </a:r>
          </a:p>
          <a:p>
            <a:r>
              <a:rPr lang="en-GB" dirty="0"/>
              <a:t>  # search for "Top blocked </a:t>
            </a:r>
            <a:r>
              <a:rPr lang="en-GB" dirty="0" err="1"/>
              <a:t>adlist</a:t>
            </a:r>
            <a:r>
              <a:rPr lang="en-GB" dirty="0"/>
              <a:t> domains" and copy </a:t>
            </a:r>
            <a:r>
              <a:rPr lang="en-GB" dirty="0" err="1"/>
              <a:t>domain|hits</a:t>
            </a:r>
            <a:r>
              <a:rPr lang="en-GB" dirty="0"/>
              <a:t> table</a:t>
            </a:r>
          </a:p>
          <a:p>
            <a:r>
              <a:rPr lang="en-GB" dirty="0"/>
              <a:t>  #for d in $(grep -E "\.com|\</a:t>
            </a:r>
            <a:r>
              <a:rPr lang="en-GB" dirty="0" err="1"/>
              <a:t>.net</a:t>
            </a:r>
            <a:r>
              <a:rPr lang="en-GB" dirty="0"/>
              <a:t>" auswertungen.sh.top-10-1d); do ack "$d" "$f"-*.log; done</a:t>
            </a:r>
          </a:p>
          <a:p>
            <a:r>
              <a:rPr lang="en-GB" dirty="0"/>
              <a:t>  grep -E "\.com|\</a:t>
            </a:r>
            <a:r>
              <a:rPr lang="en-GB" dirty="0" err="1"/>
              <a:t>.net</a:t>
            </a:r>
            <a:r>
              <a:rPr lang="en-GB" dirty="0"/>
              <a:t>" auswertungen.sh.top-10-1d | awk '{print $1}' | while IFS= read -r line; do</a:t>
            </a:r>
          </a:p>
          <a:p>
            <a:r>
              <a:rPr lang="en-GB" dirty="0"/>
              <a:t>    grep "$line" "$f"-app-*-</a:t>
            </a:r>
            <a:r>
              <a:rPr lang="en-GB" dirty="0" err="1"/>
              <a:t>ziele.log</a:t>
            </a:r>
            <a:endParaRPr lang="en-GB" dirty="0"/>
          </a:p>
          <a:p>
            <a:r>
              <a:rPr lang="en-GB" dirty="0"/>
              <a:t>  done</a:t>
            </a:r>
          </a:p>
          <a:p>
            <a:endParaRPr lang="en-GB" dirty="0"/>
          </a:p>
          <a:p>
            <a:r>
              <a:rPr lang="en-GB" dirty="0"/>
              <a:t>  [ "$1" != "" ] &amp;&amp; break  # do not loop if filename is given</a:t>
            </a:r>
          </a:p>
          <a:p>
            <a:endParaRPr lang="en-GB" dirty="0"/>
          </a:p>
          <a:p>
            <a:r>
              <a:rPr lang="en-GB" dirty="0"/>
              <a:t>done</a:t>
            </a:r>
            <a:endParaRPr lang="en-DE" dirty="0"/>
          </a:p>
        </p:txBody>
      </p:sp>
      <p:sp>
        <p:nvSpPr>
          <p:cNvPr id="4" name="Slide Number Placeholder 3"/>
          <p:cNvSpPr>
            <a:spLocks noGrp="1"/>
          </p:cNvSpPr>
          <p:nvPr>
            <p:ph type="sldNum" sz="quarter" idx="5"/>
          </p:nvPr>
        </p:nvSpPr>
        <p:spPr/>
        <p:txBody>
          <a:bodyPr/>
          <a:lstStyle/>
          <a:p>
            <a:fld id="{81F02420-AF9E-1745-B7A6-D4202381D7E8}" type="slidenum">
              <a:rPr lang="en-DE" smtClean="0"/>
              <a:t>67</a:t>
            </a:fld>
            <a:endParaRPr lang="en-DE"/>
          </a:p>
        </p:txBody>
      </p:sp>
    </p:spTree>
    <p:extLst>
      <p:ext uri="{BB962C8B-B14F-4D97-AF65-F5344CB8AC3E}">
        <p14:creationId xmlns:p14="http://schemas.microsoft.com/office/powerpoint/2010/main" val="1055943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1F02420-AF9E-1745-B7A6-D4202381D7E8}" type="slidenum">
              <a:rPr lang="en-DE" smtClean="0"/>
              <a:t>3</a:t>
            </a:fld>
            <a:endParaRPr lang="en-DE"/>
          </a:p>
        </p:txBody>
      </p:sp>
    </p:spTree>
    <p:extLst>
      <p:ext uri="{BB962C8B-B14F-4D97-AF65-F5344CB8AC3E}">
        <p14:creationId xmlns:p14="http://schemas.microsoft.com/office/powerpoint/2010/main" val="1225229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CE2D0-BDAF-C68C-94BF-81807CDD5D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DAD783-D0D7-8A0F-504B-48EC9B44F4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C293E4-3FCE-E3ED-C711-1D78441C6A68}"/>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C07F4EB0-0217-B410-2102-32A87689A448}"/>
              </a:ext>
            </a:extLst>
          </p:cNvPr>
          <p:cNvSpPr>
            <a:spLocks noGrp="1"/>
          </p:cNvSpPr>
          <p:nvPr>
            <p:ph type="sldNum" sz="quarter" idx="5"/>
          </p:nvPr>
        </p:nvSpPr>
        <p:spPr/>
        <p:txBody>
          <a:bodyPr/>
          <a:lstStyle/>
          <a:p>
            <a:fld id="{81F02420-AF9E-1745-B7A6-D4202381D7E8}" type="slidenum">
              <a:rPr lang="en-DE" smtClean="0"/>
              <a:t>8</a:t>
            </a:fld>
            <a:endParaRPr lang="en-DE"/>
          </a:p>
        </p:txBody>
      </p:sp>
    </p:spTree>
    <p:extLst>
      <p:ext uri="{BB962C8B-B14F-4D97-AF65-F5344CB8AC3E}">
        <p14:creationId xmlns:p14="http://schemas.microsoft.com/office/powerpoint/2010/main" val="1724748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Siehe auch </a:t>
            </a:r>
            <a:r>
              <a:rPr lang="en-GB" dirty="0"/>
              <a:t>https://</a:t>
            </a:r>
            <a:r>
              <a:rPr lang="en-GB" dirty="0" err="1"/>
              <a:t>media.ccc.de</a:t>
            </a:r>
            <a:r>
              <a:rPr lang="en-GB" dirty="0"/>
              <a:t>/v/gpn21-82-wireguard-einfache-robuste-und-sichere-vpns</a:t>
            </a:r>
            <a:endParaRPr lang="en-DE" dirty="0"/>
          </a:p>
        </p:txBody>
      </p:sp>
      <p:sp>
        <p:nvSpPr>
          <p:cNvPr id="4" name="Slide Number Placeholder 3"/>
          <p:cNvSpPr>
            <a:spLocks noGrp="1"/>
          </p:cNvSpPr>
          <p:nvPr>
            <p:ph type="sldNum" sz="quarter" idx="5"/>
          </p:nvPr>
        </p:nvSpPr>
        <p:spPr/>
        <p:txBody>
          <a:bodyPr/>
          <a:lstStyle/>
          <a:p>
            <a:fld id="{81F02420-AF9E-1745-B7A6-D4202381D7E8}" type="slidenum">
              <a:rPr lang="en-DE" smtClean="0"/>
              <a:t>12</a:t>
            </a:fld>
            <a:endParaRPr lang="en-DE"/>
          </a:p>
        </p:txBody>
      </p:sp>
    </p:spTree>
    <p:extLst>
      <p:ext uri="{BB962C8B-B14F-4D97-AF65-F5344CB8AC3E}">
        <p14:creationId xmlns:p14="http://schemas.microsoft.com/office/powerpoint/2010/main" val="4127086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hlinkClick r:id="rId3"/>
              </a:rPr>
              <a:t>https://thomasmerz.github.io/pihole-wireguard-knowhow/</a:t>
            </a:r>
            <a:endParaRPr lang="en-DE" dirty="0"/>
          </a:p>
        </p:txBody>
      </p:sp>
      <p:sp>
        <p:nvSpPr>
          <p:cNvPr id="4" name="Slide Number Placeholder 3"/>
          <p:cNvSpPr>
            <a:spLocks noGrp="1"/>
          </p:cNvSpPr>
          <p:nvPr>
            <p:ph type="sldNum" sz="quarter" idx="5"/>
          </p:nvPr>
        </p:nvSpPr>
        <p:spPr/>
        <p:txBody>
          <a:bodyPr/>
          <a:lstStyle/>
          <a:p>
            <a:fld id="{81F02420-AF9E-1745-B7A6-D4202381D7E8}" type="slidenum">
              <a:rPr lang="en-DE" smtClean="0"/>
              <a:t>16</a:t>
            </a:fld>
            <a:endParaRPr lang="en-DE"/>
          </a:p>
        </p:txBody>
      </p:sp>
    </p:spTree>
    <p:extLst>
      <p:ext uri="{BB962C8B-B14F-4D97-AF65-F5344CB8AC3E}">
        <p14:creationId xmlns:p14="http://schemas.microsoft.com/office/powerpoint/2010/main" val="2179614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1F02420-AF9E-1745-B7A6-D4202381D7E8}" type="slidenum">
              <a:rPr lang="en-DE" smtClean="0"/>
              <a:t>18</a:t>
            </a:fld>
            <a:endParaRPr lang="en-DE"/>
          </a:p>
        </p:txBody>
      </p:sp>
    </p:spTree>
    <p:extLst>
      <p:ext uri="{BB962C8B-B14F-4D97-AF65-F5344CB8AC3E}">
        <p14:creationId xmlns:p14="http://schemas.microsoft.com/office/powerpoint/2010/main" val="281229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Bsp. Toilette/WC, Bad… vs. Paketzusteller = Provider</a:t>
            </a:r>
          </a:p>
        </p:txBody>
      </p:sp>
      <p:sp>
        <p:nvSpPr>
          <p:cNvPr id="4" name="Slide Number Placeholder 3"/>
          <p:cNvSpPr>
            <a:spLocks noGrp="1"/>
          </p:cNvSpPr>
          <p:nvPr>
            <p:ph type="sldNum" sz="quarter" idx="5"/>
          </p:nvPr>
        </p:nvSpPr>
        <p:spPr/>
        <p:txBody>
          <a:bodyPr/>
          <a:lstStyle/>
          <a:p>
            <a:fld id="{81F02420-AF9E-1745-B7A6-D4202381D7E8}" type="slidenum">
              <a:rPr lang="en-DE" smtClean="0"/>
              <a:t>21</a:t>
            </a:fld>
            <a:endParaRPr lang="en-DE"/>
          </a:p>
        </p:txBody>
      </p:sp>
    </p:spTree>
    <p:extLst>
      <p:ext uri="{BB962C8B-B14F-4D97-AF65-F5344CB8AC3E}">
        <p14:creationId xmlns:p14="http://schemas.microsoft.com/office/powerpoint/2010/main" val="18636796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1F02420-AF9E-1745-B7A6-D4202381D7E8}" type="slidenum">
              <a:rPr lang="en-DE" smtClean="0"/>
              <a:t>36</a:t>
            </a:fld>
            <a:endParaRPr lang="en-DE"/>
          </a:p>
        </p:txBody>
      </p:sp>
    </p:spTree>
    <p:extLst>
      <p:ext uri="{BB962C8B-B14F-4D97-AF65-F5344CB8AC3E}">
        <p14:creationId xmlns:p14="http://schemas.microsoft.com/office/powerpoint/2010/main" val="3877486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Telemetrie</a:t>
            </a:r>
            <a:r>
              <a:rPr lang="en-GB" dirty="0"/>
              <a:t>: </a:t>
            </a:r>
            <a:r>
              <a:rPr lang="en-GB" dirty="0" err="1"/>
              <a:t>Sammeln</a:t>
            </a:r>
            <a:r>
              <a:rPr lang="en-GB" dirty="0"/>
              <a:t> von </a:t>
            </a:r>
            <a:r>
              <a:rPr lang="en-GB" dirty="0" err="1"/>
              <a:t>Rohdaten</a:t>
            </a:r>
            <a:r>
              <a:rPr lang="en-GB" dirty="0"/>
              <a:t>, die per </a:t>
            </a:r>
            <a:r>
              <a:rPr lang="en-GB" dirty="0" err="1"/>
              <a:t>automatischer</a:t>
            </a:r>
            <a:r>
              <a:rPr lang="en-GB" dirty="0"/>
              <a:t> </a:t>
            </a:r>
            <a:r>
              <a:rPr lang="en-GB" dirty="0">
                <a:hlinkClick r:id="rId3" tooltip="Datenübertragung"/>
              </a:rPr>
              <a:t>Datenübertragung</a:t>
            </a:r>
            <a:r>
              <a:rPr lang="en-GB" dirty="0"/>
              <a:t> </a:t>
            </a:r>
            <a:r>
              <a:rPr lang="en-GB" dirty="0" err="1"/>
              <a:t>durch</a:t>
            </a:r>
            <a:r>
              <a:rPr lang="en-GB" dirty="0"/>
              <a:t> </a:t>
            </a:r>
            <a:r>
              <a:rPr lang="en-GB" dirty="0" err="1"/>
              <a:t>einen</a:t>
            </a:r>
            <a:r>
              <a:rPr lang="en-GB" dirty="0"/>
              <a:t> </a:t>
            </a:r>
            <a:r>
              <a:rPr lang="en-GB" dirty="0">
                <a:hlinkClick r:id="rId4" tooltip="Hintergrundprozess"/>
              </a:rPr>
              <a:t>im Hintergrund laufenden</a:t>
            </a:r>
            <a:r>
              <a:rPr lang="en-GB" dirty="0"/>
              <a:t> </a:t>
            </a:r>
            <a:r>
              <a:rPr lang="en-GB" dirty="0">
                <a:hlinkClick r:id="rId5" tooltip="Dienst (Informatik)"/>
              </a:rPr>
              <a:t>Dienst</a:t>
            </a:r>
            <a:r>
              <a:rPr lang="en-GB" dirty="0"/>
              <a:t> an den </a:t>
            </a:r>
            <a:r>
              <a:rPr lang="en-GB" dirty="0">
                <a:hlinkClick r:id="rId6" tooltip="Softwareentwickler"/>
              </a:rPr>
              <a:t>Entwickler</a:t>
            </a:r>
            <a:r>
              <a:rPr lang="en-GB" dirty="0"/>
              <a:t> </a:t>
            </a:r>
            <a:r>
              <a:rPr lang="en-GB" dirty="0" err="1"/>
              <a:t>übertragen</a:t>
            </a:r>
            <a:r>
              <a:rPr lang="en-GB" dirty="0"/>
              <a:t> warden.</a:t>
            </a:r>
          </a:p>
          <a:p>
            <a:r>
              <a:rPr lang="en-GB" dirty="0" err="1"/>
              <a:t>Geschieht</a:t>
            </a:r>
            <a:r>
              <a:rPr lang="en-GB" dirty="0"/>
              <a:t> dies für den </a:t>
            </a:r>
            <a:r>
              <a:rPr lang="en-GB" dirty="0" err="1"/>
              <a:t>Benutzer</a:t>
            </a:r>
            <a:r>
              <a:rPr lang="en-GB" dirty="0"/>
              <a:t> </a:t>
            </a:r>
            <a:r>
              <a:rPr lang="en-GB" dirty="0" err="1"/>
              <a:t>nicht</a:t>
            </a:r>
            <a:r>
              <a:rPr lang="en-GB" dirty="0"/>
              <a:t> transparent, so </a:t>
            </a:r>
            <a:r>
              <a:rPr lang="en-GB" dirty="0" err="1"/>
              <a:t>spricht</a:t>
            </a:r>
            <a:r>
              <a:rPr lang="en-GB" dirty="0"/>
              <a:t> man </a:t>
            </a:r>
            <a:r>
              <a:rPr lang="en-GB" dirty="0" err="1"/>
              <a:t>auch</a:t>
            </a:r>
            <a:r>
              <a:rPr lang="en-GB" dirty="0"/>
              <a:t> von </a:t>
            </a:r>
            <a:r>
              <a:rPr lang="en-GB" b="0" i="0" dirty="0">
                <a:effectLst/>
                <a:hlinkClick r:id="rId7" tooltip="Englische Sprache"/>
              </a:rPr>
              <a:t>englisch</a:t>
            </a:r>
            <a:r>
              <a:rPr lang="en-GB" dirty="0"/>
              <a:t> </a:t>
            </a:r>
            <a:r>
              <a:rPr lang="en-GB" i="1" dirty="0">
                <a:effectLst/>
              </a:rPr>
              <a:t>Phoning Home</a:t>
            </a:r>
            <a:r>
              <a:rPr lang="en-GB" dirty="0"/>
              <a:t> </a:t>
            </a:r>
            <a:r>
              <a:rPr lang="en-GB" dirty="0" err="1"/>
              <a:t>oder</a:t>
            </a:r>
            <a:r>
              <a:rPr lang="en-GB" dirty="0"/>
              <a:t> </a:t>
            </a:r>
            <a:r>
              <a:rPr lang="en-GB" i="1" dirty="0"/>
              <a:t>Calling Home</a:t>
            </a:r>
            <a:r>
              <a:rPr lang="en-GB" dirty="0"/>
              <a:t> (</a:t>
            </a:r>
            <a:r>
              <a:rPr lang="en-GB" dirty="0" err="1"/>
              <a:t>bzw</a:t>
            </a:r>
            <a:r>
              <a:rPr lang="en-GB" dirty="0"/>
              <a:t>. </a:t>
            </a:r>
            <a:r>
              <a:rPr lang="en-GB" i="1" dirty="0"/>
              <a:t>Phone Home</a:t>
            </a:r>
            <a:r>
              <a:rPr lang="en-GB" dirty="0"/>
              <a:t> </a:t>
            </a:r>
            <a:r>
              <a:rPr lang="en-GB" dirty="0" err="1"/>
              <a:t>oder</a:t>
            </a:r>
            <a:r>
              <a:rPr lang="en-GB" dirty="0"/>
              <a:t> </a:t>
            </a:r>
            <a:r>
              <a:rPr lang="en-GB" i="1" dirty="0"/>
              <a:t>Call Home</a:t>
            </a:r>
            <a:r>
              <a:rPr lang="en-GB" dirty="0"/>
              <a:t>), </a:t>
            </a:r>
            <a:r>
              <a:rPr lang="en-GB" dirty="0" err="1"/>
              <a:t>dem</a:t>
            </a:r>
            <a:r>
              <a:rPr lang="en-GB" dirty="0"/>
              <a:t> </a:t>
            </a:r>
            <a:r>
              <a:rPr lang="en-GB" dirty="0">
                <a:hlinkClick r:id="rId8"/>
              </a:rPr>
              <a:t>Nach-Hause-Telefonieren</a:t>
            </a:r>
            <a:r>
              <a:rPr lang="en-GB" dirty="0"/>
              <a:t>, da </a:t>
            </a:r>
            <a:r>
              <a:rPr lang="en-GB" dirty="0" err="1"/>
              <a:t>sich</a:t>
            </a:r>
            <a:r>
              <a:rPr lang="en-GB" dirty="0"/>
              <a:t> </a:t>
            </a:r>
            <a:r>
              <a:rPr lang="en-GB" dirty="0">
                <a:hlinkClick r:id="rId9" tooltip="Software"/>
              </a:rPr>
              <a:t>Software</a:t>
            </a:r>
            <a:r>
              <a:rPr lang="en-GB" dirty="0"/>
              <a:t> </a:t>
            </a:r>
            <a:r>
              <a:rPr lang="en-GB" dirty="0" err="1"/>
              <a:t>ohne</a:t>
            </a:r>
            <a:r>
              <a:rPr lang="en-GB" dirty="0"/>
              <a:t> </a:t>
            </a:r>
            <a:r>
              <a:rPr lang="en-GB" dirty="0" err="1"/>
              <a:t>leicht</a:t>
            </a:r>
            <a:r>
              <a:rPr lang="en-GB" dirty="0"/>
              <a:t> </a:t>
            </a:r>
            <a:r>
              <a:rPr lang="en-GB" dirty="0" err="1"/>
              <a:t>zu</a:t>
            </a:r>
            <a:r>
              <a:rPr lang="en-GB" dirty="0"/>
              <a:t> </a:t>
            </a:r>
            <a:r>
              <a:rPr lang="en-GB" dirty="0" err="1"/>
              <a:t>erreichende</a:t>
            </a:r>
            <a:r>
              <a:rPr lang="en-GB" dirty="0"/>
              <a:t> </a:t>
            </a:r>
            <a:r>
              <a:rPr lang="en-GB" dirty="0" err="1"/>
              <a:t>Einflussnahme</a:t>
            </a:r>
            <a:r>
              <a:rPr lang="en-GB" dirty="0"/>
              <a:t> </a:t>
            </a:r>
            <a:r>
              <a:rPr lang="en-GB" dirty="0" err="1"/>
              <a:t>durch</a:t>
            </a:r>
            <a:r>
              <a:rPr lang="en-GB" dirty="0"/>
              <a:t> den </a:t>
            </a:r>
            <a:r>
              <a:rPr lang="en-GB" dirty="0" err="1"/>
              <a:t>Benutzer</a:t>
            </a:r>
            <a:r>
              <a:rPr lang="en-GB" dirty="0"/>
              <a:t> „</a:t>
            </a:r>
            <a:r>
              <a:rPr lang="en-GB" dirty="0" err="1"/>
              <a:t>zu</a:t>
            </a:r>
            <a:r>
              <a:rPr lang="en-GB" dirty="0"/>
              <a:t> </a:t>
            </a:r>
            <a:r>
              <a:rPr lang="en-GB" dirty="0" err="1"/>
              <a:t>Hause</a:t>
            </a:r>
            <a:r>
              <a:rPr lang="en-GB" dirty="0"/>
              <a:t>“ </a:t>
            </a:r>
            <a:r>
              <a:rPr lang="en-GB" dirty="0" err="1"/>
              <a:t>beim</a:t>
            </a:r>
            <a:r>
              <a:rPr lang="en-GB" dirty="0"/>
              <a:t> </a:t>
            </a:r>
            <a:r>
              <a:rPr lang="en-GB" dirty="0" err="1"/>
              <a:t>Hersteller</a:t>
            </a:r>
            <a:r>
              <a:rPr lang="en-GB" dirty="0"/>
              <a:t> </a:t>
            </a:r>
            <a:r>
              <a:rPr lang="en-GB" dirty="0" err="1"/>
              <a:t>meldet</a:t>
            </a:r>
            <a:r>
              <a:rPr lang="en-GB" dirty="0"/>
              <a:t>.</a:t>
            </a:r>
          </a:p>
          <a:p>
            <a:r>
              <a:rPr lang="en-GB" dirty="0"/>
              <a:t>Die </a:t>
            </a:r>
            <a:r>
              <a:rPr lang="en-GB" dirty="0">
                <a:hlinkClick r:id="rId6" tooltip="Softwareentwickler"/>
              </a:rPr>
              <a:t>Entwickler</a:t>
            </a:r>
            <a:r>
              <a:rPr lang="en-GB" dirty="0"/>
              <a:t> von </a:t>
            </a:r>
            <a:r>
              <a:rPr lang="en-GB" dirty="0">
                <a:hlinkClick r:id="rId9" tooltip="Software"/>
              </a:rPr>
              <a:t>Software</a:t>
            </a:r>
            <a:r>
              <a:rPr lang="en-GB" dirty="0"/>
              <a:t> </a:t>
            </a:r>
            <a:r>
              <a:rPr lang="en-GB" dirty="0" err="1"/>
              <a:t>beziehungsweise</a:t>
            </a:r>
            <a:r>
              <a:rPr lang="en-GB" dirty="0"/>
              <a:t> die </a:t>
            </a:r>
            <a:r>
              <a:rPr lang="en-GB" dirty="0" err="1"/>
              <a:t>Firmen</a:t>
            </a:r>
            <a:r>
              <a:rPr lang="en-GB" dirty="0"/>
              <a:t> </a:t>
            </a:r>
            <a:r>
              <a:rPr lang="en-GB" dirty="0" err="1"/>
              <a:t>dahinter</a:t>
            </a:r>
            <a:r>
              <a:rPr lang="en-GB" dirty="0"/>
              <a:t> </a:t>
            </a:r>
            <a:r>
              <a:rPr lang="en-GB" dirty="0" err="1"/>
              <a:t>erhoffen</a:t>
            </a:r>
            <a:r>
              <a:rPr lang="en-GB" dirty="0"/>
              <a:t> </a:t>
            </a:r>
            <a:r>
              <a:rPr lang="en-GB" dirty="0" err="1"/>
              <a:t>sich</a:t>
            </a:r>
            <a:r>
              <a:rPr lang="en-GB" dirty="0"/>
              <a:t> </a:t>
            </a:r>
            <a:r>
              <a:rPr lang="en-GB" dirty="0" err="1"/>
              <a:t>mithilfe</a:t>
            </a:r>
            <a:r>
              <a:rPr lang="en-GB" dirty="0"/>
              <a:t> </a:t>
            </a:r>
            <a:r>
              <a:rPr lang="en-GB" dirty="0" err="1"/>
              <a:t>einer</a:t>
            </a:r>
            <a:r>
              <a:rPr lang="en-GB" dirty="0"/>
              <a:t> </a:t>
            </a:r>
            <a:r>
              <a:rPr lang="en-GB" dirty="0" err="1"/>
              <a:t>Auswertung</a:t>
            </a:r>
            <a:r>
              <a:rPr lang="en-GB" dirty="0"/>
              <a:t> der </a:t>
            </a:r>
            <a:r>
              <a:rPr lang="en-GB" dirty="0" err="1"/>
              <a:t>gesammelten</a:t>
            </a:r>
            <a:r>
              <a:rPr lang="en-GB" dirty="0"/>
              <a:t> </a:t>
            </a:r>
            <a:r>
              <a:rPr lang="en-GB" dirty="0" err="1"/>
              <a:t>Daten</a:t>
            </a:r>
            <a:r>
              <a:rPr lang="en-GB" dirty="0"/>
              <a:t> </a:t>
            </a:r>
            <a:r>
              <a:rPr lang="en-GB" dirty="0" err="1"/>
              <a:t>eine</a:t>
            </a:r>
            <a:r>
              <a:rPr lang="en-GB" dirty="0"/>
              <a:t> </a:t>
            </a:r>
            <a:r>
              <a:rPr lang="en-GB" dirty="0" err="1"/>
              <a:t>Verbesserung</a:t>
            </a:r>
            <a:r>
              <a:rPr lang="en-GB" dirty="0"/>
              <a:t> </a:t>
            </a:r>
            <a:r>
              <a:rPr lang="en-GB" dirty="0" err="1"/>
              <a:t>ihrer</a:t>
            </a:r>
            <a:r>
              <a:rPr lang="en-GB" dirty="0"/>
              <a:t> </a:t>
            </a:r>
            <a:r>
              <a:rPr lang="en-GB" dirty="0" err="1"/>
              <a:t>Entwicklungen</a:t>
            </a:r>
            <a:r>
              <a:rPr lang="en-GB" dirty="0"/>
              <a:t> und </a:t>
            </a:r>
            <a:r>
              <a:rPr lang="en-GB" dirty="0" err="1"/>
              <a:t>Produkte</a:t>
            </a:r>
            <a:r>
              <a:rPr lang="en-GB" dirty="0"/>
              <a:t>.</a:t>
            </a:r>
          </a:p>
          <a:p>
            <a:r>
              <a:rPr lang="en-GB" dirty="0" err="1"/>
              <a:t>Beispiele</a:t>
            </a:r>
            <a:r>
              <a:rPr lang="en-GB" dirty="0"/>
              <a:t> für </a:t>
            </a:r>
            <a:r>
              <a:rPr lang="en-GB" dirty="0" err="1"/>
              <a:t>Betriebssysteme</a:t>
            </a:r>
            <a:r>
              <a:rPr lang="en-GB" dirty="0"/>
              <a:t>, die </a:t>
            </a:r>
            <a:r>
              <a:rPr lang="en-GB" dirty="0" err="1"/>
              <a:t>Telemetriedaten</a:t>
            </a:r>
            <a:r>
              <a:rPr lang="en-GB" dirty="0"/>
              <a:t> </a:t>
            </a:r>
            <a:r>
              <a:rPr lang="en-GB" dirty="0" err="1"/>
              <a:t>sammeln</a:t>
            </a:r>
            <a:r>
              <a:rPr lang="en-GB" dirty="0"/>
              <a:t>, </a:t>
            </a:r>
            <a:r>
              <a:rPr lang="en-GB" dirty="0" err="1"/>
              <a:t>sind</a:t>
            </a:r>
            <a:r>
              <a:rPr lang="en-GB" dirty="0"/>
              <a:t> </a:t>
            </a:r>
            <a:r>
              <a:rPr lang="en-GB" dirty="0">
                <a:hlinkClick r:id="rId10" tooltip="Microsoft Windows 10"/>
              </a:rPr>
              <a:t>Windows 10</a:t>
            </a:r>
            <a:r>
              <a:rPr lang="en-GB" dirty="0"/>
              <a:t> von Microsoft</a:t>
            </a:r>
            <a:r>
              <a:rPr lang="en-GB" baseline="30000" dirty="0">
                <a:hlinkClick r:id="rId11"/>
              </a:rPr>
              <a:t>[1]</a:t>
            </a:r>
            <a:r>
              <a:rPr lang="en-GB" dirty="0"/>
              <a:t> und </a:t>
            </a:r>
            <a:r>
              <a:rPr lang="en-GB" dirty="0">
                <a:hlinkClick r:id="rId12" tooltip="Ubuntu (Betriebssystem)"/>
              </a:rPr>
              <a:t>Ubuntu</a:t>
            </a:r>
            <a:r>
              <a:rPr lang="en-GB" dirty="0"/>
              <a:t>-</a:t>
            </a:r>
            <a:r>
              <a:rPr lang="en-GB" dirty="0">
                <a:hlinkClick r:id="rId13" tooltip="Linux"/>
              </a:rPr>
              <a:t>Linux</a:t>
            </a:r>
            <a:r>
              <a:rPr lang="en-GB" dirty="0"/>
              <a:t> von </a:t>
            </a:r>
            <a:r>
              <a:rPr lang="en-GB" dirty="0">
                <a:hlinkClick r:id="rId14" tooltip="Canonical"/>
              </a:rPr>
              <a:t>Canonical</a:t>
            </a:r>
            <a:r>
              <a:rPr lang="en-GB" dirty="0"/>
              <a:t>.</a:t>
            </a:r>
            <a:r>
              <a:rPr lang="en-GB" baseline="30000" dirty="0">
                <a:hlinkClick r:id="rId15"/>
              </a:rPr>
              <a:t>[2]</a:t>
            </a:r>
            <a:endParaRPr lang="en-GB" baseline="30000" dirty="0"/>
          </a:p>
          <a:p>
            <a:endParaRPr lang="en-DE" dirty="0"/>
          </a:p>
          <a:p>
            <a:r>
              <a:rPr lang="en-GB" dirty="0"/>
              <a:t>Programme, </a:t>
            </a:r>
            <a:r>
              <a:rPr lang="en-GB" dirty="0" err="1"/>
              <a:t>deren</a:t>
            </a:r>
            <a:r>
              <a:rPr lang="en-GB" dirty="0"/>
              <a:t> </a:t>
            </a:r>
            <a:r>
              <a:rPr lang="en-GB" dirty="0" err="1"/>
              <a:t>Funktion</a:t>
            </a:r>
            <a:r>
              <a:rPr lang="en-GB" dirty="0"/>
              <a:t> </a:t>
            </a:r>
            <a:r>
              <a:rPr lang="en-GB" dirty="0" err="1"/>
              <a:t>sich</a:t>
            </a:r>
            <a:r>
              <a:rPr lang="en-GB" dirty="0"/>
              <a:t> </a:t>
            </a:r>
            <a:r>
              <a:rPr lang="en-GB" dirty="0" err="1"/>
              <a:t>darauf</a:t>
            </a:r>
            <a:r>
              <a:rPr lang="en-GB" dirty="0"/>
              <a:t> </a:t>
            </a:r>
            <a:r>
              <a:rPr lang="en-GB" dirty="0" err="1"/>
              <a:t>beschränkt</a:t>
            </a:r>
            <a:r>
              <a:rPr lang="en-GB" dirty="0"/>
              <a:t>, </a:t>
            </a:r>
            <a:r>
              <a:rPr lang="en-GB" dirty="0" err="1"/>
              <a:t>Daten</a:t>
            </a:r>
            <a:r>
              <a:rPr lang="en-GB" dirty="0"/>
              <a:t> </a:t>
            </a:r>
            <a:r>
              <a:rPr lang="en-GB" dirty="0" err="1"/>
              <a:t>zu</a:t>
            </a:r>
            <a:r>
              <a:rPr lang="en-GB" dirty="0"/>
              <a:t> </a:t>
            </a:r>
            <a:r>
              <a:rPr lang="en-GB" dirty="0" err="1"/>
              <a:t>sammeln</a:t>
            </a:r>
            <a:r>
              <a:rPr lang="en-GB" dirty="0"/>
              <a:t> und </a:t>
            </a:r>
            <a:r>
              <a:rPr lang="en-GB" dirty="0" err="1"/>
              <a:t>zu</a:t>
            </a:r>
            <a:r>
              <a:rPr lang="en-GB" dirty="0"/>
              <a:t> </a:t>
            </a:r>
            <a:r>
              <a:rPr lang="en-GB" dirty="0" err="1"/>
              <a:t>übermitteln</a:t>
            </a:r>
            <a:r>
              <a:rPr lang="en-GB" dirty="0"/>
              <a:t>, </a:t>
            </a:r>
            <a:r>
              <a:rPr lang="en-GB" dirty="0" err="1"/>
              <a:t>sind</a:t>
            </a:r>
            <a:r>
              <a:rPr lang="en-GB" dirty="0"/>
              <a:t> </a:t>
            </a:r>
            <a:r>
              <a:rPr lang="en-GB" dirty="0">
                <a:hlinkClick r:id="rId16" tooltip="Spyware"/>
              </a:rPr>
              <a:t>Spyware</a:t>
            </a:r>
            <a:r>
              <a:rPr lang="en-GB" dirty="0"/>
              <a:t>. Da der </a:t>
            </a:r>
            <a:r>
              <a:rPr lang="en-GB" dirty="0" err="1"/>
              <a:t>Nutzer</a:t>
            </a:r>
            <a:r>
              <a:rPr lang="en-GB" dirty="0"/>
              <a:t> </a:t>
            </a:r>
            <a:r>
              <a:rPr lang="en-GB" dirty="0" err="1"/>
              <a:t>dabei</a:t>
            </a:r>
            <a:r>
              <a:rPr lang="en-GB" dirty="0"/>
              <a:t> </a:t>
            </a:r>
            <a:r>
              <a:rPr lang="en-GB" dirty="0" err="1"/>
              <a:t>absichtlich</a:t>
            </a:r>
            <a:r>
              <a:rPr lang="en-GB" dirty="0"/>
              <a:t> </a:t>
            </a:r>
            <a:r>
              <a:rPr lang="en-GB" dirty="0" err="1"/>
              <a:t>im</a:t>
            </a:r>
            <a:r>
              <a:rPr lang="en-GB" dirty="0"/>
              <a:t> </a:t>
            </a:r>
            <a:r>
              <a:rPr lang="en-GB" dirty="0" err="1"/>
              <a:t>Unklaren</a:t>
            </a:r>
            <a:r>
              <a:rPr lang="en-GB" dirty="0"/>
              <a:t> </a:t>
            </a:r>
            <a:r>
              <a:rPr lang="en-GB" dirty="0" err="1"/>
              <a:t>gelassen</a:t>
            </a:r>
            <a:r>
              <a:rPr lang="en-GB" dirty="0"/>
              <a:t> </a:t>
            </a:r>
            <a:r>
              <a:rPr lang="en-GB" dirty="0" err="1"/>
              <a:t>wird</a:t>
            </a:r>
            <a:r>
              <a:rPr lang="en-GB" dirty="0"/>
              <a:t> </a:t>
            </a:r>
            <a:r>
              <a:rPr lang="en-GB" dirty="0" err="1"/>
              <a:t>bzw</a:t>
            </a:r>
            <a:r>
              <a:rPr lang="en-GB" dirty="0"/>
              <a:t>. </a:t>
            </a:r>
            <a:r>
              <a:rPr lang="en-GB" dirty="0" err="1"/>
              <a:t>Aufwand</a:t>
            </a:r>
            <a:r>
              <a:rPr lang="en-GB" dirty="0"/>
              <a:t> </a:t>
            </a:r>
            <a:r>
              <a:rPr lang="en-GB" dirty="0" err="1"/>
              <a:t>betrieben</a:t>
            </a:r>
            <a:r>
              <a:rPr lang="en-GB" dirty="0"/>
              <a:t> </a:t>
            </a:r>
            <a:r>
              <a:rPr lang="en-GB" dirty="0" err="1"/>
              <a:t>wurde</a:t>
            </a:r>
            <a:r>
              <a:rPr lang="en-GB" dirty="0"/>
              <a:t>, die </a:t>
            </a:r>
            <a:r>
              <a:rPr lang="en-GB" dirty="0" err="1"/>
              <a:t>Funktion</a:t>
            </a:r>
            <a:r>
              <a:rPr lang="en-GB" dirty="0"/>
              <a:t> </a:t>
            </a:r>
            <a:r>
              <a:rPr lang="en-GB" dirty="0" err="1"/>
              <a:t>zum</a:t>
            </a:r>
            <a:r>
              <a:rPr lang="en-GB" dirty="0"/>
              <a:t> </a:t>
            </a:r>
            <a:r>
              <a:rPr lang="en-GB" dirty="0" err="1"/>
              <a:t>Datensammeln</a:t>
            </a:r>
            <a:r>
              <a:rPr lang="en-GB" dirty="0"/>
              <a:t> </a:t>
            </a:r>
            <a:r>
              <a:rPr lang="en-GB" dirty="0" err="1"/>
              <a:t>möglichst</a:t>
            </a:r>
            <a:r>
              <a:rPr lang="en-GB" dirty="0"/>
              <a:t> gut </a:t>
            </a:r>
            <a:r>
              <a:rPr lang="en-GB" dirty="0" err="1"/>
              <a:t>zu</a:t>
            </a:r>
            <a:r>
              <a:rPr lang="en-GB" dirty="0"/>
              <a:t> </a:t>
            </a:r>
            <a:r>
              <a:rPr lang="en-GB" dirty="0" err="1"/>
              <a:t>verstecken</a:t>
            </a:r>
            <a:r>
              <a:rPr lang="en-GB" dirty="0"/>
              <a:t>, </a:t>
            </a:r>
            <a:r>
              <a:rPr lang="en-GB" dirty="0" err="1"/>
              <a:t>handelt</a:t>
            </a:r>
            <a:r>
              <a:rPr lang="en-GB" dirty="0"/>
              <a:t> es </a:t>
            </a:r>
            <a:r>
              <a:rPr lang="en-GB" dirty="0" err="1"/>
              <a:t>sich</a:t>
            </a:r>
            <a:r>
              <a:rPr lang="en-GB" dirty="0"/>
              <a:t> </a:t>
            </a:r>
            <a:r>
              <a:rPr lang="en-GB" dirty="0" err="1"/>
              <a:t>dabei</a:t>
            </a:r>
            <a:r>
              <a:rPr lang="en-GB" dirty="0"/>
              <a:t> um </a:t>
            </a:r>
            <a:r>
              <a:rPr lang="en-GB" dirty="0">
                <a:hlinkClick r:id="rId17" tooltip="Schadprogramm"/>
              </a:rPr>
              <a:t>Malware</a:t>
            </a:r>
            <a:r>
              <a:rPr lang="en-GB" dirty="0"/>
              <a:t>. </a:t>
            </a:r>
            <a:endParaRPr lang="en-DE" dirty="0"/>
          </a:p>
        </p:txBody>
      </p:sp>
      <p:sp>
        <p:nvSpPr>
          <p:cNvPr id="4" name="Slide Number Placeholder 3"/>
          <p:cNvSpPr>
            <a:spLocks noGrp="1"/>
          </p:cNvSpPr>
          <p:nvPr>
            <p:ph type="sldNum" sz="quarter" idx="5"/>
          </p:nvPr>
        </p:nvSpPr>
        <p:spPr/>
        <p:txBody>
          <a:bodyPr/>
          <a:lstStyle/>
          <a:p>
            <a:fld id="{81F02420-AF9E-1745-B7A6-D4202381D7E8}" type="slidenum">
              <a:rPr lang="en-DE" smtClean="0"/>
              <a:t>37</a:t>
            </a:fld>
            <a:endParaRPr lang="en-DE"/>
          </a:p>
        </p:txBody>
      </p:sp>
    </p:spTree>
    <p:extLst>
      <p:ext uri="{BB962C8B-B14F-4D97-AF65-F5344CB8AC3E}">
        <p14:creationId xmlns:p14="http://schemas.microsoft.com/office/powerpoint/2010/main" val="25978249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GB"/>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F85ABD76-283F-1041-A518-697C8881F019}" type="datetimeFigureOut">
              <a:rPr lang="en-DE" smtClean="0"/>
              <a:t>26.09.24</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B4D42D48-4D7F-2A45-ACA0-577D734DDCF5}" type="slidenum">
              <a:rPr lang="en-DE" smtClean="0"/>
              <a:t>‹#›</a:t>
            </a:fld>
            <a:endParaRPr lang="en-DE"/>
          </a:p>
        </p:txBody>
      </p:sp>
    </p:spTree>
    <p:extLst>
      <p:ext uri="{BB962C8B-B14F-4D97-AF65-F5344CB8AC3E}">
        <p14:creationId xmlns:p14="http://schemas.microsoft.com/office/powerpoint/2010/main" val="3495537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F85ABD76-283F-1041-A518-697C8881F019}" type="datetimeFigureOut">
              <a:rPr lang="en-DE" smtClean="0"/>
              <a:t>26.09.24</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B4D42D48-4D7F-2A45-ACA0-577D734DDCF5}" type="slidenum">
              <a:rPr lang="en-DE" smtClean="0"/>
              <a:t>‹#›</a:t>
            </a:fld>
            <a:endParaRPr lang="en-DE"/>
          </a:p>
        </p:txBody>
      </p:sp>
    </p:spTree>
    <p:extLst>
      <p:ext uri="{BB962C8B-B14F-4D97-AF65-F5344CB8AC3E}">
        <p14:creationId xmlns:p14="http://schemas.microsoft.com/office/powerpoint/2010/main" val="1134027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85ABD76-283F-1041-A518-697C8881F019}" type="datetimeFigureOut">
              <a:rPr lang="en-DE" smtClean="0"/>
              <a:t>26.09.24</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B4D42D48-4D7F-2A45-ACA0-577D734DDCF5}" type="slidenum">
              <a:rPr lang="en-DE" smtClean="0"/>
              <a:t>‹#›</a:t>
            </a:fld>
            <a:endParaRPr lang="en-DE"/>
          </a:p>
        </p:txBody>
      </p:sp>
    </p:spTree>
    <p:extLst>
      <p:ext uri="{BB962C8B-B14F-4D97-AF65-F5344CB8AC3E}">
        <p14:creationId xmlns:p14="http://schemas.microsoft.com/office/powerpoint/2010/main" val="3781803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Agenda_Bulletpoints">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A2D020F2-2905-F942-8FBB-EA85A79D900E}"/>
              </a:ext>
            </a:extLst>
          </p:cNvPr>
          <p:cNvSpPr>
            <a:spLocks noGrp="1"/>
          </p:cNvSpPr>
          <p:nvPr>
            <p:ph type="title" idx="4294967295" hasCustomPrompt="1"/>
          </p:nvPr>
        </p:nvSpPr>
        <p:spPr>
          <a:xfrm>
            <a:off x="929407" y="675268"/>
            <a:ext cx="9120000" cy="832085"/>
          </a:xfrm>
        </p:spPr>
        <p:txBody>
          <a:bodyPr/>
          <a:lstStyle>
            <a:lvl1pPr>
              <a:defRPr>
                <a:latin typeface="DM Office" panose="02000500000000020000" pitchFamily="2" charset="0"/>
              </a:defRPr>
            </a:lvl1pPr>
          </a:lstStyle>
          <a:p>
            <a:r>
              <a:rPr lang="de-DE" dirty="0">
                <a:solidFill>
                  <a:schemeClr val="tx1"/>
                </a:solidFill>
                <a:latin typeface="DM Office" panose="02000506000000020004" pitchFamily="2" charset="77"/>
              </a:rPr>
              <a:t>Agenda mit </a:t>
            </a:r>
            <a:r>
              <a:rPr lang="de-DE" dirty="0" err="1">
                <a:solidFill>
                  <a:schemeClr val="tx1"/>
                </a:solidFill>
                <a:latin typeface="DM Office" panose="02000506000000020004" pitchFamily="2" charset="77"/>
              </a:rPr>
              <a:t>Bulletpoints</a:t>
            </a:r>
            <a:endParaRPr lang="de-DE" dirty="0">
              <a:solidFill>
                <a:schemeClr val="tx1"/>
              </a:solidFill>
              <a:latin typeface="DM Office" panose="02000506000000020004" pitchFamily="2" charset="77"/>
            </a:endParaRPr>
          </a:p>
        </p:txBody>
      </p:sp>
      <p:sp>
        <p:nvSpPr>
          <p:cNvPr id="7" name="Datumsplatzhalter 2">
            <a:extLst>
              <a:ext uri="{FF2B5EF4-FFF2-40B4-BE49-F238E27FC236}">
                <a16:creationId xmlns:a16="http://schemas.microsoft.com/office/drawing/2014/main" id="{34B4A327-3B12-4E5F-8395-9293A493DA75}"/>
              </a:ext>
            </a:extLst>
          </p:cNvPr>
          <p:cNvSpPr txBox="1">
            <a:spLocks/>
          </p:cNvSpPr>
          <p:nvPr userDrawn="1"/>
        </p:nvSpPr>
        <p:spPr>
          <a:xfrm>
            <a:off x="8524020" y="6417331"/>
            <a:ext cx="2844800" cy="365125"/>
          </a:xfrm>
          <a:prstGeom prst="rect">
            <a:avLst/>
          </a:prstGeom>
        </p:spPr>
        <p:txBody>
          <a:bodyPr vert="horz" lIns="121920" tIns="60960" rIns="121920" bIns="60960" rtlCol="0" anchor="ctr"/>
          <a:lstStyle>
            <a:defPPr>
              <a:defRPr lang="de-DE"/>
            </a:defPPr>
            <a:lvl1pPr algn="r" rtl="0" fontAlgn="auto">
              <a:spcBef>
                <a:spcPts val="0"/>
              </a:spcBef>
              <a:spcAft>
                <a:spcPts val="0"/>
              </a:spcAft>
              <a:defRPr sz="1000" kern="1200" smtClean="0">
                <a:solidFill>
                  <a:srgbClr val="58585A"/>
                </a:solidFill>
                <a:latin typeface="DM Office" pitchFamily="2" charset="0"/>
                <a:ea typeface="+mn-ea"/>
                <a:cs typeface="+mn-cs"/>
              </a:defRPr>
            </a:lvl1pPr>
            <a:lvl2pPr marL="457200" algn="l" rtl="0" fontAlgn="base">
              <a:spcBef>
                <a:spcPct val="0"/>
              </a:spcBef>
              <a:spcAft>
                <a:spcPct val="0"/>
              </a:spcAft>
              <a:defRPr kern="1200">
                <a:solidFill>
                  <a:schemeClr val="tx1"/>
                </a:solidFill>
                <a:latin typeface="DM Office" pitchFamily="2" charset="0"/>
                <a:ea typeface="+mn-ea"/>
                <a:cs typeface="Arial" charset="0"/>
              </a:defRPr>
            </a:lvl2pPr>
            <a:lvl3pPr marL="914400" algn="l" rtl="0" fontAlgn="base">
              <a:spcBef>
                <a:spcPct val="0"/>
              </a:spcBef>
              <a:spcAft>
                <a:spcPct val="0"/>
              </a:spcAft>
              <a:defRPr kern="1200">
                <a:solidFill>
                  <a:schemeClr val="tx1"/>
                </a:solidFill>
                <a:latin typeface="DM Office" pitchFamily="2" charset="0"/>
                <a:ea typeface="+mn-ea"/>
                <a:cs typeface="Arial" charset="0"/>
              </a:defRPr>
            </a:lvl3pPr>
            <a:lvl4pPr marL="1371600" algn="l" rtl="0" fontAlgn="base">
              <a:spcBef>
                <a:spcPct val="0"/>
              </a:spcBef>
              <a:spcAft>
                <a:spcPct val="0"/>
              </a:spcAft>
              <a:defRPr kern="1200">
                <a:solidFill>
                  <a:schemeClr val="tx1"/>
                </a:solidFill>
                <a:latin typeface="DM Office" pitchFamily="2" charset="0"/>
                <a:ea typeface="+mn-ea"/>
                <a:cs typeface="Arial" charset="0"/>
              </a:defRPr>
            </a:lvl4pPr>
            <a:lvl5pPr marL="1828800" algn="l" rtl="0" fontAlgn="base">
              <a:spcBef>
                <a:spcPct val="0"/>
              </a:spcBef>
              <a:spcAft>
                <a:spcPct val="0"/>
              </a:spcAft>
              <a:defRPr kern="1200">
                <a:solidFill>
                  <a:schemeClr val="tx1"/>
                </a:solidFill>
                <a:latin typeface="DM Office" pitchFamily="2" charset="0"/>
                <a:ea typeface="+mn-ea"/>
                <a:cs typeface="Arial" charset="0"/>
              </a:defRPr>
            </a:lvl5pPr>
            <a:lvl6pPr marL="2286000" algn="l" defTabSz="914400" rtl="0" eaLnBrk="1" latinLnBrk="0" hangingPunct="1">
              <a:defRPr kern="1200">
                <a:solidFill>
                  <a:schemeClr val="tx1"/>
                </a:solidFill>
                <a:latin typeface="DM Office" pitchFamily="2" charset="0"/>
                <a:ea typeface="+mn-ea"/>
                <a:cs typeface="Arial" charset="0"/>
              </a:defRPr>
            </a:lvl6pPr>
            <a:lvl7pPr marL="2743200" algn="l" defTabSz="914400" rtl="0" eaLnBrk="1" latinLnBrk="0" hangingPunct="1">
              <a:defRPr kern="1200">
                <a:solidFill>
                  <a:schemeClr val="tx1"/>
                </a:solidFill>
                <a:latin typeface="DM Office" pitchFamily="2" charset="0"/>
                <a:ea typeface="+mn-ea"/>
                <a:cs typeface="Arial" charset="0"/>
              </a:defRPr>
            </a:lvl7pPr>
            <a:lvl8pPr marL="3200400" algn="l" defTabSz="914400" rtl="0" eaLnBrk="1" latinLnBrk="0" hangingPunct="1">
              <a:defRPr kern="1200">
                <a:solidFill>
                  <a:schemeClr val="tx1"/>
                </a:solidFill>
                <a:latin typeface="DM Office" pitchFamily="2" charset="0"/>
                <a:ea typeface="+mn-ea"/>
                <a:cs typeface="Arial" charset="0"/>
              </a:defRPr>
            </a:lvl8pPr>
            <a:lvl9pPr marL="3657600" algn="l" defTabSz="914400" rtl="0" eaLnBrk="1" latinLnBrk="0" hangingPunct="1">
              <a:defRPr kern="1200">
                <a:solidFill>
                  <a:schemeClr val="tx1"/>
                </a:solidFill>
                <a:latin typeface="DM Office" pitchFamily="2" charset="0"/>
                <a:ea typeface="+mn-ea"/>
                <a:cs typeface="Arial" charset="0"/>
              </a:defRPr>
            </a:lvl9pPr>
          </a:lstStyle>
          <a:p>
            <a:pPr marL="0" marR="0" lvl="0" indent="0" algn="r" defTabSz="1219170" rtl="0" eaLnBrk="1" fontAlgn="auto" latinLnBrk="0" hangingPunct="1">
              <a:lnSpc>
                <a:spcPct val="100000"/>
              </a:lnSpc>
              <a:spcBef>
                <a:spcPts val="0"/>
              </a:spcBef>
              <a:spcAft>
                <a:spcPts val="0"/>
              </a:spcAft>
              <a:buClrTx/>
              <a:buSzTx/>
              <a:buFontTx/>
              <a:buNone/>
              <a:tabLst/>
              <a:defRPr/>
            </a:pPr>
            <a:fld id="{E1A50D1C-5FB9-4814-BAC4-BCA0014DD0BE}" type="datetime4">
              <a:rPr kumimoji="0" lang="de-DE" sz="1333" b="0" i="0" u="none" strike="noStrike" kern="1200" cap="none" spc="0" normalizeH="0" baseline="0" noProof="0" smtClean="0">
                <a:ln>
                  <a:noFill/>
                </a:ln>
                <a:solidFill>
                  <a:srgbClr val="58585A"/>
                </a:solidFill>
                <a:effectLst/>
                <a:uLnTx/>
                <a:uFillTx/>
                <a:latin typeface="DM Office" pitchFamily="2"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26. September 2024</a:t>
            </a:fld>
            <a:endParaRPr kumimoji="0" lang="de-DE" sz="1333" b="0" i="0" u="none" strike="noStrike" kern="1200" cap="none" spc="0" normalizeH="0" baseline="0" noProof="0" dirty="0">
              <a:ln>
                <a:noFill/>
              </a:ln>
              <a:solidFill>
                <a:srgbClr val="58585A"/>
              </a:solidFill>
              <a:effectLst/>
              <a:uLnTx/>
              <a:uFillTx/>
              <a:latin typeface="DM Office" pitchFamily="2" charset="0"/>
              <a:ea typeface="+mn-ea"/>
              <a:cs typeface="+mn-cs"/>
            </a:endParaRPr>
          </a:p>
        </p:txBody>
      </p:sp>
      <p:sp>
        <p:nvSpPr>
          <p:cNvPr id="12" name="Foliennummernplatzhalter 4">
            <a:extLst>
              <a:ext uri="{FF2B5EF4-FFF2-40B4-BE49-F238E27FC236}">
                <a16:creationId xmlns:a16="http://schemas.microsoft.com/office/drawing/2014/main" id="{F26314C0-5323-43EF-81C2-C9644F9D4061}"/>
              </a:ext>
            </a:extLst>
          </p:cNvPr>
          <p:cNvSpPr txBox="1">
            <a:spLocks/>
          </p:cNvSpPr>
          <p:nvPr userDrawn="1"/>
        </p:nvSpPr>
        <p:spPr>
          <a:xfrm>
            <a:off x="929407" y="6417331"/>
            <a:ext cx="815744" cy="365125"/>
          </a:xfrm>
          <a:prstGeom prst="rect">
            <a:avLst/>
          </a:prstGeom>
        </p:spPr>
        <p:txBody>
          <a:bodyPr vert="horz" lIns="121920" tIns="60960" rIns="121920" bIns="60960" rtlCol="0" anchor="ctr"/>
          <a:lstStyle>
            <a:defPPr>
              <a:defRPr lang="de-DE"/>
            </a:defPPr>
            <a:lvl1pPr algn="l" rtl="0" fontAlgn="auto">
              <a:spcBef>
                <a:spcPts val="0"/>
              </a:spcBef>
              <a:spcAft>
                <a:spcPts val="0"/>
              </a:spcAft>
              <a:defRPr sz="1000" kern="1200" smtClean="0">
                <a:solidFill>
                  <a:srgbClr val="58585A"/>
                </a:solidFill>
                <a:latin typeface="DM Office" pitchFamily="2" charset="0"/>
                <a:ea typeface="+mn-ea"/>
                <a:cs typeface="+mn-cs"/>
              </a:defRPr>
            </a:lvl1pPr>
            <a:lvl2pPr marL="457200" algn="l" rtl="0" fontAlgn="base">
              <a:spcBef>
                <a:spcPct val="0"/>
              </a:spcBef>
              <a:spcAft>
                <a:spcPct val="0"/>
              </a:spcAft>
              <a:defRPr kern="1200">
                <a:solidFill>
                  <a:schemeClr val="tx1"/>
                </a:solidFill>
                <a:latin typeface="DM Office" pitchFamily="2" charset="0"/>
                <a:ea typeface="+mn-ea"/>
                <a:cs typeface="Arial" charset="0"/>
              </a:defRPr>
            </a:lvl2pPr>
            <a:lvl3pPr marL="914400" algn="l" rtl="0" fontAlgn="base">
              <a:spcBef>
                <a:spcPct val="0"/>
              </a:spcBef>
              <a:spcAft>
                <a:spcPct val="0"/>
              </a:spcAft>
              <a:defRPr kern="1200">
                <a:solidFill>
                  <a:schemeClr val="tx1"/>
                </a:solidFill>
                <a:latin typeface="DM Office" pitchFamily="2" charset="0"/>
                <a:ea typeface="+mn-ea"/>
                <a:cs typeface="Arial" charset="0"/>
              </a:defRPr>
            </a:lvl3pPr>
            <a:lvl4pPr marL="1371600" algn="l" rtl="0" fontAlgn="base">
              <a:spcBef>
                <a:spcPct val="0"/>
              </a:spcBef>
              <a:spcAft>
                <a:spcPct val="0"/>
              </a:spcAft>
              <a:defRPr kern="1200">
                <a:solidFill>
                  <a:schemeClr val="tx1"/>
                </a:solidFill>
                <a:latin typeface="DM Office" pitchFamily="2" charset="0"/>
                <a:ea typeface="+mn-ea"/>
                <a:cs typeface="Arial" charset="0"/>
              </a:defRPr>
            </a:lvl4pPr>
            <a:lvl5pPr marL="1828800" algn="l" rtl="0" fontAlgn="base">
              <a:spcBef>
                <a:spcPct val="0"/>
              </a:spcBef>
              <a:spcAft>
                <a:spcPct val="0"/>
              </a:spcAft>
              <a:defRPr kern="1200">
                <a:solidFill>
                  <a:schemeClr val="tx1"/>
                </a:solidFill>
                <a:latin typeface="DM Office" pitchFamily="2" charset="0"/>
                <a:ea typeface="+mn-ea"/>
                <a:cs typeface="Arial" charset="0"/>
              </a:defRPr>
            </a:lvl5pPr>
            <a:lvl6pPr marL="2286000" algn="l" defTabSz="914400" rtl="0" eaLnBrk="1" latinLnBrk="0" hangingPunct="1">
              <a:defRPr kern="1200">
                <a:solidFill>
                  <a:schemeClr val="tx1"/>
                </a:solidFill>
                <a:latin typeface="DM Office" pitchFamily="2" charset="0"/>
                <a:ea typeface="+mn-ea"/>
                <a:cs typeface="Arial" charset="0"/>
              </a:defRPr>
            </a:lvl6pPr>
            <a:lvl7pPr marL="2743200" algn="l" defTabSz="914400" rtl="0" eaLnBrk="1" latinLnBrk="0" hangingPunct="1">
              <a:defRPr kern="1200">
                <a:solidFill>
                  <a:schemeClr val="tx1"/>
                </a:solidFill>
                <a:latin typeface="DM Office" pitchFamily="2" charset="0"/>
                <a:ea typeface="+mn-ea"/>
                <a:cs typeface="Arial" charset="0"/>
              </a:defRPr>
            </a:lvl7pPr>
            <a:lvl8pPr marL="3200400" algn="l" defTabSz="914400" rtl="0" eaLnBrk="1" latinLnBrk="0" hangingPunct="1">
              <a:defRPr kern="1200">
                <a:solidFill>
                  <a:schemeClr val="tx1"/>
                </a:solidFill>
                <a:latin typeface="DM Office" pitchFamily="2" charset="0"/>
                <a:ea typeface="+mn-ea"/>
                <a:cs typeface="Arial" charset="0"/>
              </a:defRPr>
            </a:lvl8pPr>
            <a:lvl9pPr marL="3657600" algn="l" defTabSz="914400" rtl="0" eaLnBrk="1" latinLnBrk="0" hangingPunct="1">
              <a:defRPr kern="1200">
                <a:solidFill>
                  <a:schemeClr val="tx1"/>
                </a:solidFill>
                <a:latin typeface="DM Office" pitchFamily="2" charset="0"/>
                <a:ea typeface="+mn-ea"/>
                <a:cs typeface="Arial" charset="0"/>
              </a:defRPr>
            </a:lvl9pPr>
          </a:lstStyle>
          <a:p>
            <a:pPr marL="0" marR="0" lvl="0" indent="0" algn="l" defTabSz="1219170" rtl="0" eaLnBrk="1" fontAlgn="auto" latinLnBrk="0" hangingPunct="1">
              <a:lnSpc>
                <a:spcPct val="100000"/>
              </a:lnSpc>
              <a:spcBef>
                <a:spcPts val="0"/>
              </a:spcBef>
              <a:spcAft>
                <a:spcPts val="0"/>
              </a:spcAft>
              <a:buClrTx/>
              <a:buSzTx/>
              <a:buFontTx/>
              <a:buNone/>
              <a:tabLst/>
              <a:defRPr/>
            </a:pPr>
            <a:fld id="{153FDEA9-111D-4570-8D23-7AA17FA73D5A}" type="slidenum">
              <a:rPr kumimoji="0" lang="de-DE" sz="1333" b="0" i="0" u="none" strike="noStrike" kern="1200" cap="none" spc="0" normalizeH="0" baseline="0" noProof="0" smtClean="0">
                <a:ln>
                  <a:noFill/>
                </a:ln>
                <a:solidFill>
                  <a:srgbClr val="58585A"/>
                </a:solidFill>
                <a:effectLst/>
                <a:uLnTx/>
                <a:uFillTx/>
                <a:latin typeface="DM Office" pitchFamily="2" charset="0"/>
                <a:ea typeface="+mn-ea"/>
                <a:cs typeface="+mn-cs"/>
              </a:rPr>
              <a:pPr marL="0" marR="0" lvl="0" indent="0" algn="l" defTabSz="1219170" rtl="0" eaLnBrk="1" fontAlgn="auto" latinLnBrk="0" hangingPunct="1">
                <a:lnSpc>
                  <a:spcPct val="100000"/>
                </a:lnSpc>
                <a:spcBef>
                  <a:spcPts val="0"/>
                </a:spcBef>
                <a:spcAft>
                  <a:spcPts val="0"/>
                </a:spcAft>
                <a:buClrTx/>
                <a:buSzTx/>
                <a:buFontTx/>
                <a:buNone/>
                <a:tabLst/>
                <a:defRPr/>
              </a:pPr>
              <a:t>‹#›</a:t>
            </a:fld>
            <a:endParaRPr kumimoji="0" lang="de-DE" sz="1333" b="0" i="0" u="none" strike="noStrike" kern="1200" cap="none" spc="0" normalizeH="0" baseline="0" noProof="0" dirty="0">
              <a:ln>
                <a:noFill/>
              </a:ln>
              <a:solidFill>
                <a:srgbClr val="58585A"/>
              </a:solidFill>
              <a:effectLst/>
              <a:uLnTx/>
              <a:uFillTx/>
              <a:latin typeface="DM Office" pitchFamily="2" charset="0"/>
              <a:ea typeface="+mn-ea"/>
              <a:cs typeface="+mn-cs"/>
            </a:endParaRPr>
          </a:p>
        </p:txBody>
      </p:sp>
      <p:sp>
        <p:nvSpPr>
          <p:cNvPr id="13" name="Textplatzhalter 2">
            <a:extLst>
              <a:ext uri="{FF2B5EF4-FFF2-40B4-BE49-F238E27FC236}">
                <a16:creationId xmlns:a16="http://schemas.microsoft.com/office/drawing/2014/main" id="{2E308543-2444-485E-884C-D4652F51D3EB}"/>
              </a:ext>
            </a:extLst>
          </p:cNvPr>
          <p:cNvSpPr>
            <a:spLocks noGrp="1"/>
          </p:cNvSpPr>
          <p:nvPr>
            <p:ph idx="1" hasCustomPrompt="1"/>
          </p:nvPr>
        </p:nvSpPr>
        <p:spPr bwMode="auto">
          <a:xfrm>
            <a:off x="929407" y="1796819"/>
            <a:ext cx="10435061" cy="4511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767981" marR="0" indent="-767981" algn="l" defTabSz="308511" rtl="0" eaLnBrk="1" fontAlgn="auto" latinLnBrk="0" hangingPunct="1">
              <a:lnSpc>
                <a:spcPct val="120000"/>
              </a:lnSpc>
              <a:spcBef>
                <a:spcPts val="337"/>
              </a:spcBef>
              <a:spcAft>
                <a:spcPts val="0"/>
              </a:spcAft>
              <a:buClr>
                <a:schemeClr val="accent1"/>
              </a:buClr>
              <a:buSzTx/>
              <a:buFont typeface="Arial" panose="020B0604020202020204" pitchFamily="34" charset="0"/>
              <a:buChar char="•"/>
              <a:tabLst/>
              <a:defRPr sz="5600" baseline="0">
                <a:solidFill>
                  <a:schemeClr val="tx1"/>
                </a:solidFill>
                <a:latin typeface="DM Office" panose="02000500000000020000" pitchFamily="2" charset="0"/>
              </a:defRPr>
            </a:lvl1pPr>
            <a:lvl2pPr>
              <a:defRPr sz="2667"/>
            </a:lvl2pPr>
            <a:lvl3pPr>
              <a:defRPr sz="2667"/>
            </a:lvl3pPr>
            <a:lvl4pPr marL="1828754" indent="0">
              <a:buNone/>
              <a:defRPr sz="2667"/>
            </a:lvl4pPr>
            <a:lvl5pPr>
              <a:defRPr sz="2667"/>
            </a:lvl5pPr>
          </a:lstStyle>
          <a:p>
            <a:pPr marL="761981" marR="0" lvl="0" indent="-761981" algn="l" defTabSz="308511" rtl="0" eaLnBrk="1" fontAlgn="auto" latinLnBrk="0" hangingPunct="1">
              <a:lnSpc>
                <a:spcPct val="120000"/>
              </a:lnSpc>
              <a:spcBef>
                <a:spcPts val="337"/>
              </a:spcBef>
              <a:spcAft>
                <a:spcPts val="0"/>
              </a:spcAft>
              <a:buClr>
                <a:schemeClr val="accent1"/>
              </a:buClr>
              <a:buSzTx/>
              <a:buFont typeface="Arial" panose="020B0604020202020204" pitchFamily="34" charset="0"/>
              <a:buChar char="•"/>
              <a:tabLst/>
              <a:defRPr/>
            </a:pPr>
            <a:r>
              <a:rPr kumimoji="0" lang="de-DE" sz="3200" b="0" i="0" u="none" strike="noStrike" kern="1200" cap="none" spc="0" normalizeH="0" baseline="0" noProof="0" dirty="0" err="1">
                <a:ln>
                  <a:noFill/>
                </a:ln>
                <a:solidFill>
                  <a:schemeClr val="tx1"/>
                </a:solidFill>
                <a:effectLst/>
                <a:uLnTx/>
                <a:uFillTx/>
                <a:latin typeface="DM Office" panose="02000500000000020000" pitchFamily="2" charset="0"/>
              </a:rPr>
              <a:t>Lorem</a:t>
            </a:r>
            <a:r>
              <a:rPr kumimoji="0" lang="de-DE" sz="3200" b="0" i="0" u="none" strike="noStrike" kern="1200" cap="none" spc="0" normalizeH="0" baseline="0" noProof="0" dirty="0">
                <a:ln>
                  <a:noFill/>
                </a:ln>
                <a:solidFill>
                  <a:schemeClr val="tx1"/>
                </a:solidFill>
                <a:effectLst/>
                <a:uLnTx/>
                <a:uFillTx/>
                <a:latin typeface="DM Office" panose="02000500000000020000" pitchFamily="2" charset="0"/>
              </a:rPr>
              <a:t> eins</a:t>
            </a:r>
          </a:p>
          <a:p>
            <a:pPr marL="761981" marR="0" lvl="0" indent="-761981" algn="l" defTabSz="308511" rtl="0" eaLnBrk="1" fontAlgn="auto" latinLnBrk="0" hangingPunct="1">
              <a:lnSpc>
                <a:spcPct val="120000"/>
              </a:lnSpc>
              <a:spcBef>
                <a:spcPts val="337"/>
              </a:spcBef>
              <a:spcAft>
                <a:spcPts val="0"/>
              </a:spcAft>
              <a:buClr>
                <a:schemeClr val="accent1"/>
              </a:buClr>
              <a:buSzTx/>
              <a:buFont typeface="Arial" panose="020B0604020202020204" pitchFamily="34" charset="0"/>
              <a:buChar char="•"/>
              <a:tabLst/>
              <a:defRPr/>
            </a:pPr>
            <a:r>
              <a:rPr kumimoji="0" lang="de-DE" sz="3200" b="0" i="0" u="none" strike="noStrike" kern="1200" cap="none" spc="0" normalizeH="0" baseline="0" noProof="0" dirty="0" err="1">
                <a:ln>
                  <a:noFill/>
                </a:ln>
                <a:solidFill>
                  <a:schemeClr val="tx1"/>
                </a:solidFill>
                <a:effectLst/>
                <a:uLnTx/>
                <a:uFillTx/>
                <a:latin typeface="DM Office" panose="02000500000000020000" pitchFamily="2" charset="0"/>
              </a:rPr>
              <a:t>Lorem</a:t>
            </a:r>
            <a:r>
              <a:rPr kumimoji="0" lang="de-DE" sz="3200" b="0" i="0" u="none" strike="noStrike" kern="1200" cap="none" spc="0" normalizeH="0" baseline="0" noProof="0" dirty="0">
                <a:ln>
                  <a:noFill/>
                </a:ln>
                <a:solidFill>
                  <a:schemeClr val="tx1"/>
                </a:solidFill>
                <a:effectLst/>
                <a:uLnTx/>
                <a:uFillTx/>
                <a:latin typeface="DM Office" panose="02000500000000020000" pitchFamily="2" charset="0"/>
              </a:rPr>
              <a:t> eins</a:t>
            </a:r>
          </a:p>
          <a:p>
            <a:pPr marL="761981" marR="0" lvl="0" indent="-761981" algn="l" defTabSz="308511" rtl="0" eaLnBrk="1" fontAlgn="auto" latinLnBrk="0" hangingPunct="1">
              <a:lnSpc>
                <a:spcPct val="120000"/>
              </a:lnSpc>
              <a:spcBef>
                <a:spcPts val="337"/>
              </a:spcBef>
              <a:spcAft>
                <a:spcPts val="0"/>
              </a:spcAft>
              <a:buClr>
                <a:schemeClr val="accent1"/>
              </a:buClr>
              <a:buSzTx/>
              <a:buFont typeface="Arial" panose="020B0604020202020204" pitchFamily="34" charset="0"/>
              <a:buChar char="•"/>
              <a:tabLst/>
              <a:defRPr/>
            </a:pPr>
            <a:r>
              <a:rPr kumimoji="0" lang="de-DE" sz="3200" b="0" i="0" u="none" strike="noStrike" kern="1200" cap="none" spc="0" normalizeH="0" baseline="0" noProof="0" dirty="0" err="1">
                <a:ln>
                  <a:noFill/>
                </a:ln>
                <a:solidFill>
                  <a:schemeClr val="tx1"/>
                </a:solidFill>
                <a:effectLst/>
                <a:uLnTx/>
                <a:uFillTx/>
                <a:latin typeface="DM Office" panose="02000500000000020000" pitchFamily="2" charset="0"/>
              </a:rPr>
              <a:t>Lorem</a:t>
            </a:r>
            <a:r>
              <a:rPr kumimoji="0" lang="de-DE" sz="3200" b="0" i="0" u="none" strike="noStrike" kern="1200" cap="none" spc="0" normalizeH="0" baseline="0" noProof="0" dirty="0">
                <a:ln>
                  <a:noFill/>
                </a:ln>
                <a:solidFill>
                  <a:schemeClr val="tx1"/>
                </a:solidFill>
                <a:effectLst/>
                <a:uLnTx/>
                <a:uFillTx/>
                <a:latin typeface="DM Office" panose="02000500000000020000" pitchFamily="2" charset="0"/>
              </a:rPr>
              <a:t> eins</a:t>
            </a:r>
          </a:p>
          <a:p>
            <a:pPr marL="761981" marR="0" lvl="0" indent="-761981" algn="l" defTabSz="308511" rtl="0" eaLnBrk="1" fontAlgn="auto" latinLnBrk="0" hangingPunct="1">
              <a:lnSpc>
                <a:spcPct val="120000"/>
              </a:lnSpc>
              <a:spcBef>
                <a:spcPts val="337"/>
              </a:spcBef>
              <a:spcAft>
                <a:spcPts val="0"/>
              </a:spcAft>
              <a:buClr>
                <a:schemeClr val="accent1"/>
              </a:buClr>
              <a:buSzTx/>
              <a:buFont typeface="Arial" panose="020B0604020202020204" pitchFamily="34" charset="0"/>
              <a:buChar char="•"/>
              <a:tabLst/>
              <a:defRPr/>
            </a:pPr>
            <a:r>
              <a:rPr kumimoji="0" lang="de-DE" sz="3200" b="0" i="0" u="none" strike="noStrike" kern="1200" cap="none" spc="0" normalizeH="0" baseline="0" noProof="0" dirty="0" err="1">
                <a:ln>
                  <a:noFill/>
                </a:ln>
                <a:solidFill>
                  <a:schemeClr val="tx1"/>
                </a:solidFill>
                <a:effectLst/>
                <a:uLnTx/>
                <a:uFillTx/>
                <a:latin typeface="DM Office" panose="02000500000000020000" pitchFamily="2" charset="0"/>
              </a:rPr>
              <a:t>Lorem</a:t>
            </a:r>
            <a:r>
              <a:rPr kumimoji="0" lang="de-DE" sz="3200" b="0" i="0" u="none" strike="noStrike" kern="1200" cap="none" spc="0" normalizeH="0" baseline="0" noProof="0" dirty="0">
                <a:ln>
                  <a:noFill/>
                </a:ln>
                <a:solidFill>
                  <a:schemeClr val="tx1"/>
                </a:solidFill>
                <a:effectLst/>
                <a:uLnTx/>
                <a:uFillTx/>
                <a:latin typeface="DM Office" panose="02000500000000020000" pitchFamily="2" charset="0"/>
              </a:rPr>
              <a:t> eins</a:t>
            </a:r>
          </a:p>
        </p:txBody>
      </p:sp>
    </p:spTree>
    <p:extLst>
      <p:ext uri="{BB962C8B-B14F-4D97-AF65-F5344CB8AC3E}">
        <p14:creationId xmlns:p14="http://schemas.microsoft.com/office/powerpoint/2010/main" val="3990859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85ABD76-283F-1041-A518-697C8881F019}" type="datetimeFigureOut">
              <a:rPr lang="en-DE" smtClean="0"/>
              <a:t>26.09.24</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B4D42D48-4D7F-2A45-ACA0-577D734DDCF5}" type="slidenum">
              <a:rPr lang="en-DE" smtClean="0"/>
              <a:t>‹#›</a:t>
            </a:fld>
            <a:endParaRPr lang="en-DE"/>
          </a:p>
        </p:txBody>
      </p:sp>
    </p:spTree>
    <p:extLst>
      <p:ext uri="{BB962C8B-B14F-4D97-AF65-F5344CB8AC3E}">
        <p14:creationId xmlns:p14="http://schemas.microsoft.com/office/powerpoint/2010/main" val="481454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GB"/>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F85ABD76-283F-1041-A518-697C8881F019}" type="datetimeFigureOut">
              <a:rPr lang="en-DE" smtClean="0"/>
              <a:t>26.09.24</a:t>
            </a:fld>
            <a:endParaRPr lang="en-DE"/>
          </a:p>
        </p:txBody>
      </p:sp>
      <p:sp>
        <p:nvSpPr>
          <p:cNvPr id="5" name="Footer Placeholder 4"/>
          <p:cNvSpPr>
            <a:spLocks noGrp="1"/>
          </p:cNvSpPr>
          <p:nvPr>
            <p:ph type="ftr" sz="quarter" idx="11"/>
          </p:nvPr>
        </p:nvSpPr>
        <p:spPr>
          <a:xfrm>
            <a:off x="2182708" y="6272784"/>
            <a:ext cx="6327648" cy="365125"/>
          </a:xfrm>
        </p:spPr>
        <p:txBody>
          <a:bodyPr/>
          <a:lstStyle/>
          <a:p>
            <a:endParaRPr lang="en-DE"/>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B4D42D48-4D7F-2A45-ACA0-577D734DDCF5}" type="slidenum">
              <a:rPr lang="en-DE" smtClean="0"/>
              <a:t>‹#›</a:t>
            </a:fld>
            <a:endParaRPr lang="en-DE"/>
          </a:p>
        </p:txBody>
      </p:sp>
    </p:spTree>
    <p:extLst>
      <p:ext uri="{BB962C8B-B14F-4D97-AF65-F5344CB8AC3E}">
        <p14:creationId xmlns:p14="http://schemas.microsoft.com/office/powerpoint/2010/main" val="4011522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F85ABD76-283F-1041-A518-697C8881F019}" type="datetimeFigureOut">
              <a:rPr lang="en-DE" smtClean="0"/>
              <a:t>26.09.24</a:t>
            </a:fld>
            <a:endParaRPr lang="en-DE"/>
          </a:p>
        </p:txBody>
      </p:sp>
      <p:sp>
        <p:nvSpPr>
          <p:cNvPr id="6" name="Footer Placeholder 5"/>
          <p:cNvSpPr>
            <a:spLocks noGrp="1"/>
          </p:cNvSpPr>
          <p:nvPr>
            <p:ph type="ftr" sz="quarter" idx="11"/>
          </p:nvPr>
        </p:nvSpPr>
        <p:spPr/>
        <p:txBody>
          <a:bodyPr/>
          <a:lstStyle/>
          <a:p>
            <a:endParaRPr lang="en-DE"/>
          </a:p>
        </p:txBody>
      </p:sp>
      <p:sp>
        <p:nvSpPr>
          <p:cNvPr id="7" name="Slide Number Placeholder 6"/>
          <p:cNvSpPr>
            <a:spLocks noGrp="1"/>
          </p:cNvSpPr>
          <p:nvPr>
            <p:ph type="sldNum" sz="quarter" idx="12"/>
          </p:nvPr>
        </p:nvSpPr>
        <p:spPr/>
        <p:txBody>
          <a:bodyPr/>
          <a:lstStyle/>
          <a:p>
            <a:fld id="{B4D42D48-4D7F-2A45-ACA0-577D734DDCF5}" type="slidenum">
              <a:rPr lang="en-DE" smtClean="0"/>
              <a:t>‹#›</a:t>
            </a:fld>
            <a:endParaRPr lang="en-DE"/>
          </a:p>
        </p:txBody>
      </p:sp>
    </p:spTree>
    <p:extLst>
      <p:ext uri="{BB962C8B-B14F-4D97-AF65-F5344CB8AC3E}">
        <p14:creationId xmlns:p14="http://schemas.microsoft.com/office/powerpoint/2010/main" val="3347780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F85ABD76-283F-1041-A518-697C8881F019}" type="datetimeFigureOut">
              <a:rPr lang="en-DE" smtClean="0"/>
              <a:t>26.09.24</a:t>
            </a:fld>
            <a:endParaRPr lang="en-DE"/>
          </a:p>
        </p:txBody>
      </p:sp>
      <p:sp>
        <p:nvSpPr>
          <p:cNvPr id="8" name="Footer Placeholder 7"/>
          <p:cNvSpPr>
            <a:spLocks noGrp="1"/>
          </p:cNvSpPr>
          <p:nvPr>
            <p:ph type="ftr" sz="quarter" idx="11"/>
          </p:nvPr>
        </p:nvSpPr>
        <p:spPr/>
        <p:txBody>
          <a:bodyPr/>
          <a:lstStyle/>
          <a:p>
            <a:endParaRPr lang="en-DE"/>
          </a:p>
        </p:txBody>
      </p:sp>
      <p:sp>
        <p:nvSpPr>
          <p:cNvPr id="9" name="Slide Number Placeholder 8"/>
          <p:cNvSpPr>
            <a:spLocks noGrp="1"/>
          </p:cNvSpPr>
          <p:nvPr>
            <p:ph type="sldNum" sz="quarter" idx="12"/>
          </p:nvPr>
        </p:nvSpPr>
        <p:spPr/>
        <p:txBody>
          <a:bodyPr/>
          <a:lstStyle/>
          <a:p>
            <a:fld id="{B4D42D48-4D7F-2A45-ACA0-577D734DDCF5}" type="slidenum">
              <a:rPr lang="en-DE" smtClean="0"/>
              <a:t>‹#›</a:t>
            </a:fld>
            <a:endParaRPr lang="en-DE"/>
          </a:p>
        </p:txBody>
      </p:sp>
      <p:sp>
        <p:nvSpPr>
          <p:cNvPr id="10" name="Title 9"/>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2152091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85ABD76-283F-1041-A518-697C8881F019}" type="datetimeFigureOut">
              <a:rPr lang="en-DE" smtClean="0"/>
              <a:t>26.09.24</a:t>
            </a:fld>
            <a:endParaRPr lang="en-DE"/>
          </a:p>
        </p:txBody>
      </p:sp>
      <p:sp>
        <p:nvSpPr>
          <p:cNvPr id="4" name="Footer Placeholder 3"/>
          <p:cNvSpPr>
            <a:spLocks noGrp="1"/>
          </p:cNvSpPr>
          <p:nvPr>
            <p:ph type="ftr" sz="quarter" idx="11"/>
          </p:nvPr>
        </p:nvSpPr>
        <p:spPr/>
        <p:txBody>
          <a:bodyPr/>
          <a:lstStyle/>
          <a:p>
            <a:endParaRPr lang="en-DE"/>
          </a:p>
        </p:txBody>
      </p:sp>
      <p:sp>
        <p:nvSpPr>
          <p:cNvPr id="5" name="Slide Number Placeholder 4"/>
          <p:cNvSpPr>
            <a:spLocks noGrp="1"/>
          </p:cNvSpPr>
          <p:nvPr>
            <p:ph type="sldNum" sz="quarter" idx="12"/>
          </p:nvPr>
        </p:nvSpPr>
        <p:spPr/>
        <p:txBody>
          <a:bodyPr/>
          <a:lstStyle/>
          <a:p>
            <a:fld id="{B4D42D48-4D7F-2A45-ACA0-577D734DDCF5}" type="slidenum">
              <a:rPr lang="en-DE" smtClean="0"/>
              <a:t>‹#›</a:t>
            </a:fld>
            <a:endParaRPr lang="en-DE"/>
          </a:p>
        </p:txBody>
      </p:sp>
      <p:sp>
        <p:nvSpPr>
          <p:cNvPr id="6" name="Title 5"/>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106666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5ABD76-283F-1041-A518-697C8881F019}" type="datetimeFigureOut">
              <a:rPr lang="en-DE" smtClean="0"/>
              <a:t>26.09.24</a:t>
            </a:fld>
            <a:endParaRPr lang="en-DE"/>
          </a:p>
        </p:txBody>
      </p:sp>
      <p:sp>
        <p:nvSpPr>
          <p:cNvPr id="3" name="Footer Placeholder 2"/>
          <p:cNvSpPr>
            <a:spLocks noGrp="1"/>
          </p:cNvSpPr>
          <p:nvPr>
            <p:ph type="ftr" sz="quarter" idx="11"/>
          </p:nvPr>
        </p:nvSpPr>
        <p:spPr/>
        <p:txBody>
          <a:bodyPr/>
          <a:lstStyle/>
          <a:p>
            <a:endParaRPr lang="en-DE"/>
          </a:p>
        </p:txBody>
      </p:sp>
      <p:sp>
        <p:nvSpPr>
          <p:cNvPr id="4" name="Slide Number Placeholder 3"/>
          <p:cNvSpPr>
            <a:spLocks noGrp="1"/>
          </p:cNvSpPr>
          <p:nvPr>
            <p:ph type="sldNum" sz="quarter" idx="12"/>
          </p:nvPr>
        </p:nvSpPr>
        <p:spPr/>
        <p:txBody>
          <a:bodyPr/>
          <a:lstStyle/>
          <a:p>
            <a:fld id="{B4D42D48-4D7F-2A45-ACA0-577D734DDCF5}" type="slidenum">
              <a:rPr lang="en-DE" smtClean="0"/>
              <a:t>‹#›</a:t>
            </a:fld>
            <a:endParaRPr lang="en-DE"/>
          </a:p>
        </p:txBody>
      </p:sp>
    </p:spTree>
    <p:extLst>
      <p:ext uri="{BB962C8B-B14F-4D97-AF65-F5344CB8AC3E}">
        <p14:creationId xmlns:p14="http://schemas.microsoft.com/office/powerpoint/2010/main" val="99283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GB"/>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F85ABD76-283F-1041-A518-697C8881F019}" type="datetimeFigureOut">
              <a:rPr lang="en-DE" smtClean="0"/>
              <a:t>26.09.24</a:t>
            </a:fld>
            <a:endParaRPr lang="en-DE"/>
          </a:p>
        </p:txBody>
      </p:sp>
      <p:sp>
        <p:nvSpPr>
          <p:cNvPr id="6" name="Footer Placeholder 5"/>
          <p:cNvSpPr>
            <a:spLocks noGrp="1"/>
          </p:cNvSpPr>
          <p:nvPr>
            <p:ph type="ftr" sz="quarter" idx="11"/>
          </p:nvPr>
        </p:nvSpPr>
        <p:spPr/>
        <p:txBody>
          <a:bodyPr/>
          <a:lstStyle/>
          <a:p>
            <a:endParaRPr lang="en-DE"/>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B4D42D48-4D7F-2A45-ACA0-577D734DDCF5}" type="slidenum">
              <a:rPr lang="en-DE" smtClean="0"/>
              <a:t>‹#›</a:t>
            </a:fld>
            <a:endParaRPr lang="en-DE"/>
          </a:p>
        </p:txBody>
      </p:sp>
    </p:spTree>
    <p:extLst>
      <p:ext uri="{BB962C8B-B14F-4D97-AF65-F5344CB8AC3E}">
        <p14:creationId xmlns:p14="http://schemas.microsoft.com/office/powerpoint/2010/main" val="2049835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GB"/>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F85ABD76-283F-1041-A518-697C8881F019}" type="datetimeFigureOut">
              <a:rPr lang="en-DE" smtClean="0"/>
              <a:t>26.09.24</a:t>
            </a:fld>
            <a:endParaRPr lang="en-DE"/>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B4D42D48-4D7F-2A45-ACA0-577D734DDCF5}" type="slidenum">
              <a:rPr lang="en-DE" smtClean="0"/>
              <a:t>‹#›</a:t>
            </a:fld>
            <a:endParaRPr lang="en-DE"/>
          </a:p>
        </p:txBody>
      </p:sp>
    </p:spTree>
    <p:extLst>
      <p:ext uri="{BB962C8B-B14F-4D97-AF65-F5344CB8AC3E}">
        <p14:creationId xmlns:p14="http://schemas.microsoft.com/office/powerpoint/2010/main" val="1846155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F85ABD76-283F-1041-A518-697C8881F019}" type="datetimeFigureOut">
              <a:rPr lang="en-DE" smtClean="0"/>
              <a:t>26.09.24</a:t>
            </a:fld>
            <a:endParaRPr lang="en-DE"/>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DE"/>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4">
                <a:duotone>
                  <a:schemeClr val="accent1">
                    <a:shade val="45000"/>
                    <a:satMod val="135000"/>
                  </a:schemeClr>
                  <a:prstClr val="white"/>
                </a:duotone>
                <a:extLst>
                  <a:ext uri="{BEBA8EAE-BF5A-486C-A8C5-ECC9F3942E4B}">
                    <a14:imgProps xmlns:a14="http://schemas.microsoft.com/office/drawing/2010/main">
                      <a14:imgLayer r:embed="rId1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B4D42D48-4D7F-2A45-ACA0-577D734DDCF5}" type="slidenum">
              <a:rPr lang="en-DE" smtClean="0"/>
              <a:t>‹#›</a:t>
            </a:fld>
            <a:endParaRPr lang="en-DE"/>
          </a:p>
        </p:txBody>
      </p:sp>
    </p:spTree>
    <p:extLst>
      <p:ext uri="{BB962C8B-B14F-4D97-AF65-F5344CB8AC3E}">
        <p14:creationId xmlns:p14="http://schemas.microsoft.com/office/powerpoint/2010/main" val="3120566731"/>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Lst>
  <p:txStyles>
    <p:titleStyle>
      <a:lvl1pPr algn="l" defTabSz="914400" rtl="0" eaLnBrk="1" latinLnBrk="0" hangingPunct="1">
        <a:lnSpc>
          <a:spcPct val="90000"/>
        </a:lnSpc>
        <a:spcBef>
          <a:spcPct val="0"/>
        </a:spcBef>
        <a:buNone/>
        <a:defRPr sz="5400" kern="1200" cap="all"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hyperlink" Target="https://www.kuketz-blog.de/digitale-selbstverteidigung-was-ist-das-eigentlich/" TargetMode="External"/><Relationship Id="rId2" Type="http://schemas.openxmlformats.org/officeDocument/2006/relationships/hyperlink" Target="https://www.kuketz-blog.de/empfehlungsecke/#adblocker" TargetMode="Externa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hyperlink" Target="https://de.wikipedia.org/wiki/Nutzerverfolgung" TargetMode="External"/><Relationship Id="rId4" Type="http://schemas.openxmlformats.org/officeDocument/2006/relationships/hyperlink" Target="https://en.wikipedia.org/wiki/Malvertising"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de.wikipedia.org/wiki/IPsec" TargetMode="External"/><Relationship Id="rId3" Type="http://schemas.openxmlformats.org/officeDocument/2006/relationships/hyperlink" Target="https://de.wikipedia.org/wiki/WireGuard" TargetMode="External"/><Relationship Id="rId7" Type="http://schemas.openxmlformats.org/officeDocument/2006/relationships/hyperlink" Target="https://de.wikipedia.org/wiki/Linux_(Kerne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de.wikipedia.org/wiki/Verschl%C3%BCsselung" TargetMode="External"/><Relationship Id="rId5" Type="http://schemas.openxmlformats.org/officeDocument/2006/relationships/hyperlink" Target="https://de.wikipedia.org/wiki/Virtual_Private_Network" TargetMode="External"/><Relationship Id="rId10" Type="http://schemas.openxmlformats.org/officeDocument/2006/relationships/image" Target="../media/image26.png"/><Relationship Id="rId4" Type="http://schemas.openxmlformats.org/officeDocument/2006/relationships/hyperlink" Target="https://de.wikipedia.org/wiki/Freie_Software" TargetMode="External"/><Relationship Id="rId9" Type="http://schemas.openxmlformats.org/officeDocument/2006/relationships/hyperlink" Target="https://de.wikipedia.org/wiki/OpenVPN"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de.wikipedia.org/wiki/Deutsche_Sprache" TargetMode="External"/><Relationship Id="rId2" Type="http://schemas.openxmlformats.org/officeDocument/2006/relationships/hyperlink" Target="https://de.wikipedia.org/wiki/Virtual_Private_Network" TargetMode="External"/><Relationship Id="rId1" Type="http://schemas.openxmlformats.org/officeDocument/2006/relationships/slideLayout" Target="../slideLayouts/slideLayout2.xml"/><Relationship Id="rId6" Type="http://schemas.openxmlformats.org/officeDocument/2006/relationships/hyperlink" Target="https://de.wikipedia.org/wiki/Rechnernetz" TargetMode="External"/><Relationship Id="rId5" Type="http://schemas.openxmlformats.org/officeDocument/2006/relationships/hyperlink" Target="https://de.wikipedia.org/wiki/Virtual_Private_Network#VPN_privat" TargetMode="External"/><Relationship Id="rId4" Type="http://schemas.openxmlformats.org/officeDocument/2006/relationships/hyperlink" Target="https://de.wikipedia.org/wiki/Virtual_Private_Network#VPN_virtuel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www.kuketz-blog.de/empfehlungsecke/#vpn-anbieter"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de.wikipedia.org/wiki/Man-in-the-Middle-Angriff"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hyperlink" Target="https://de.wikipedia.org/wiki/Mobiltelefon" TargetMode="External"/><Relationship Id="rId13" Type="http://schemas.openxmlformats.org/officeDocument/2006/relationships/hyperlink" Target="https://de.wikipedia.org/wiki/Werbung" TargetMode="External"/><Relationship Id="rId3" Type="http://schemas.openxmlformats.org/officeDocument/2006/relationships/hyperlink" Target="https://de.wikipedia.org/wiki/Privatsph%C3%A4re#cite_note-1" TargetMode="External"/><Relationship Id="rId7" Type="http://schemas.openxmlformats.org/officeDocument/2006/relationships/hyperlink" Target="https://de.wikipedia.org/wiki/Strafverfolgung" TargetMode="External"/><Relationship Id="rId12" Type="http://schemas.openxmlformats.org/officeDocument/2006/relationships/hyperlink" Target="https://de.wikipedia.org/wiki/Wirtschaft" TargetMode="External"/><Relationship Id="rId2" Type="http://schemas.openxmlformats.org/officeDocument/2006/relationships/hyperlink" Target="https://de.wikipedia.org/wiki/Freie_Entfaltung_der_Pers%C3%B6nlichkeit" TargetMode="External"/><Relationship Id="rId1" Type="http://schemas.openxmlformats.org/officeDocument/2006/relationships/slideLayout" Target="../slideLayouts/slideLayout2.xml"/><Relationship Id="rId6" Type="http://schemas.openxmlformats.org/officeDocument/2006/relationships/hyperlink" Target="https://de.wikipedia.org/wiki/Person_des_%C3%B6ffentlichen_Lebens" TargetMode="External"/><Relationship Id="rId11" Type="http://schemas.openxmlformats.org/officeDocument/2006/relationships/hyperlink" Target="https://de.wikipedia.org/wiki/%C3%9Cberwachung" TargetMode="External"/><Relationship Id="rId5" Type="http://schemas.openxmlformats.org/officeDocument/2006/relationships/hyperlink" Target="https://de.wikipedia.org/wiki/Demokratie" TargetMode="External"/><Relationship Id="rId15" Type="http://schemas.openxmlformats.org/officeDocument/2006/relationships/hyperlink" Target="https://de.wikipedia.org/wiki/Marktforschung" TargetMode="External"/><Relationship Id="rId10" Type="http://schemas.openxmlformats.org/officeDocument/2006/relationships/hyperlink" Target="https://de.wikipedia.org/wiki/Kreditkarte" TargetMode="External"/><Relationship Id="rId4" Type="http://schemas.openxmlformats.org/officeDocument/2006/relationships/hyperlink" Target="https://de.wikipedia.org/wiki/Menschenrechte" TargetMode="External"/><Relationship Id="rId9" Type="http://schemas.openxmlformats.org/officeDocument/2006/relationships/hyperlink" Target="https://de.wikipedia.org/wiki/Bankomat" TargetMode="External"/><Relationship Id="rId14" Type="http://schemas.openxmlformats.org/officeDocument/2006/relationships/hyperlink" Target="https://de.wikipedia.org/wiki/Schufa"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44.jpeg"/><Relationship Id="rId5" Type="http://schemas.microsoft.com/office/2007/relationships/hdphoto" Target="../media/hdphoto1.wdp"/><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hyperlink" Target="https://infosec.exchange/@seism0saurus/113139921880991064"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media.ccc.de/v/37c3-11974-die_akte_xandr_ein_tiefer_blick_in_den_abgrund_der_datenindustrie" TargetMode="External"/><Relationship Id="rId2" Type="http://schemas.openxmlformats.org/officeDocument/2006/relationships/hyperlink" Target="https://netzpolitik.org/2023/microsofts-datenmarktplatz-xandr-das-sind-650-000-kategorien-in-die-uns-die-online-werbeindustrie-einsortiert/" TargetMode="Externa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contrachrome.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bingapis.com/" TargetMode="External"/><Relationship Id="rId2" Type="http://schemas.openxmlformats.org/officeDocument/2006/relationships/hyperlink" Target="https://www.bingapis.com/api/v7/followweb/getdomainfilter?appId=F1E45C4A7B95B48AC3F411C6214F6B861D0C276B" TargetMode="Externa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hyperlink" Target="https://www.theverge.com/2023/4/25/23697532/microsoft-edge-browser-url-leak-bing-privacy"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blog.mozilla.org/en/products/firefox/firefox-search-update/" TargetMode="Externa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www.csoonline.com/de/a/neue-malware-kontrolliert-windows-geraete,3674581"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de.wikipedia.org/wiki/Benutzer"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www.hetzner.com/de/cloud" TargetMode="External"/><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 Id="rId9"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dr-datenschutz.de/trustpid-die-neue-datenkrake-von-vodafone-und-telekom/" TargetMode="External"/><Relationship Id="rId2" Type="http://schemas.openxmlformats.org/officeDocument/2006/relationships/hyperlink" Target="https://trustpid.com/" TargetMode="Externa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jpeg"/></Relationships>
</file>

<file path=ppt/slides/_rels/slide44.xml.rels><?xml version="1.0" encoding="UTF-8" standalone="yes"?>
<Relationships xmlns="http://schemas.openxmlformats.org/package/2006/relationships"><Relationship Id="rId3" Type="http://schemas.openxmlformats.org/officeDocument/2006/relationships/hyperlink" Target="https://netzpolitik.org/2024/neue-tracking-firma-utiq-wie-telekom-o2-und-vodafone-im-datengeschaeft-mitmischen/" TargetMode="External"/><Relationship Id="rId2" Type="http://schemas.openxmlformats.org/officeDocument/2006/relationships/hyperlink" Target="https://d-64.org/utiq-recherche/" TargetMode="Externa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hyperlink" Target="https://consenthub.utiq.com/" TargetMode="External"/><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linuxserver/docker-wireguard?tab=readme-ov-file#docker-compose-recommended-click-here-for-more-info"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myip.ms/"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168.119.104.123/admin/login.php" TargetMode="External"/><Relationship Id="rId2" Type="http://schemas.openxmlformats.org/officeDocument/2006/relationships/hyperlink" Target="https://github.com/pi-hole/docker-pi-hole?tab=readme-ov-file#quick-start" TargetMode="Externa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hyperlink" Target="http://10.1.0.1/admin/settings.php?tab=dns" TargetMode="External"/><Relationship Id="rId4" Type="http://schemas.openxmlformats.org/officeDocument/2006/relationships/hyperlink" Target="http://10.0.0.2/admin/login.php"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jpeg"/><Relationship Id="rId10" Type="http://schemas.openxmlformats.org/officeDocument/2006/relationships/image" Target="../media/image15.png"/><Relationship Id="rId4" Type="http://schemas.openxmlformats.org/officeDocument/2006/relationships/image" Target="../media/image21.png"/><Relationship Id="rId9" Type="http://schemas.openxmlformats.org/officeDocument/2006/relationships/image" Target="../media/image26.png"/></Relationships>
</file>

<file path=ppt/slides/_rels/slide50.xml.rels><?xml version="1.0" encoding="UTF-8" standalone="yes"?>
<Relationships xmlns="http://schemas.openxmlformats.org/package/2006/relationships"><Relationship Id="rId3" Type="http://schemas.openxmlformats.org/officeDocument/2006/relationships/hyperlink" Target="https://gist.github.com/thomasmerz/ee6d401fdb09dbd607e8f0015436a2bd" TargetMode="External"/><Relationship Id="rId2" Type="http://schemas.openxmlformats.org/officeDocument/2006/relationships/hyperlink" Target="https://gist.github.com/thomasmerz/6ebc63b75393b8fa149297820a377ad3" TargetMode="Externa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2" Type="http://schemas.openxmlformats.org/officeDocument/2006/relationships/hyperlink" Target="https://thomasmerz.github.io/pihole-wireguard-knowhow/#tweaks"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jpeg"/><Relationship Id="rId18" Type="http://schemas.openxmlformats.org/officeDocument/2006/relationships/image" Target="../media/image33.png"/><Relationship Id="rId3" Type="http://schemas.openxmlformats.org/officeDocument/2006/relationships/image" Target="../media/image17.png"/><Relationship Id="rId21" Type="http://schemas.openxmlformats.org/officeDocument/2006/relationships/image" Target="../media/image36.jpeg"/><Relationship Id="rId7" Type="http://schemas.openxmlformats.org/officeDocument/2006/relationships/image" Target="../media/image22.jpeg"/><Relationship Id="rId12" Type="http://schemas.openxmlformats.org/officeDocument/2006/relationships/image" Target="../media/image27.png"/><Relationship Id="rId17" Type="http://schemas.openxmlformats.org/officeDocument/2006/relationships/image" Target="../media/image32.jpeg"/><Relationship Id="rId2" Type="http://schemas.openxmlformats.org/officeDocument/2006/relationships/image" Target="../media/image16.png"/><Relationship Id="rId16" Type="http://schemas.openxmlformats.org/officeDocument/2006/relationships/image" Target="../media/image31.png"/><Relationship Id="rId20"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15.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19" Type="http://schemas.openxmlformats.org/officeDocument/2006/relationships/image" Target="../media/image34.jpe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jpeg"/><Relationship Id="rId22" Type="http://schemas.openxmlformats.org/officeDocument/2006/relationships/image" Target="../media/image37.png"/></Relationships>
</file>

<file path=ppt/slides/_rels/slide6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6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hyperlink" Target="https://thomasmerz.github.io/dnspingtest_rrd_ka/" TargetMode="External"/><Relationship Id="rId7" Type="http://schemas.openxmlformats.org/officeDocument/2006/relationships/image" Target="../media/image79.png"/><Relationship Id="rId2" Type="http://schemas.openxmlformats.org/officeDocument/2006/relationships/hyperlink" Target="https://thomasmerz.github.io/pihole-wireguard-knowhow/" TargetMode="Externa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hyperlink" Target="https://github.com/thomasmerz/talks/" TargetMode="External"/><Relationship Id="rId4" Type="http://schemas.openxmlformats.org/officeDocument/2006/relationships/hyperlink" Target="https://thomasmerz.github.io/upptime/" TargetMode="External"/><Relationship Id="rId9" Type="http://schemas.openxmlformats.org/officeDocument/2006/relationships/image" Target="../media/image8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84.png"/><Relationship Id="rId4" Type="http://schemas.openxmlformats.org/officeDocument/2006/relationships/image" Target="../media/image8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8.xml.rels><?xml version="1.0" encoding="UTF-8" standalone="yes"?>
<Relationships xmlns="http://schemas.openxmlformats.org/package/2006/relationships"><Relationship Id="rId3" Type="http://schemas.openxmlformats.org/officeDocument/2006/relationships/hyperlink" Target="https://media.ccc.de/v/2023-06-21-thomas-uber-den-energieverbrauch-einer-privaten-nextcloud-instanz"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8" Type="http://schemas.openxmlformats.org/officeDocument/2006/relationships/hyperlink" Target="https://de.wikipedia.org/wiki/DNS-Server" TargetMode="External"/><Relationship Id="rId3" Type="http://schemas.openxmlformats.org/officeDocument/2006/relationships/hyperlink" Target="https://de.wikipedia.org/wiki/Freie_Software" TargetMode="External"/><Relationship Id="rId7" Type="http://schemas.openxmlformats.org/officeDocument/2006/relationships/hyperlink" Target="https://de.wikipedia.org/wiki/Raspberry_Pi" TargetMode="External"/><Relationship Id="rId2" Type="http://schemas.openxmlformats.org/officeDocument/2006/relationships/hyperlink" Target="https://de.wikipedia.org/wiki/Pi-hole" TargetMode="External"/><Relationship Id="rId1" Type="http://schemas.openxmlformats.org/officeDocument/2006/relationships/slideLayout" Target="../slideLayouts/slideLayout2.xml"/><Relationship Id="rId6" Type="http://schemas.openxmlformats.org/officeDocument/2006/relationships/hyperlink" Target="https://de.wikipedia.org/wiki/Eingebettetes_System" TargetMode="External"/><Relationship Id="rId5" Type="http://schemas.openxmlformats.org/officeDocument/2006/relationships/hyperlink" Target="https://de.wikipedia.org/wiki/Werbeblocker" TargetMode="External"/><Relationship Id="rId4" Type="http://schemas.openxmlformats.org/officeDocument/2006/relationships/hyperlink" Target="https://de.wikipedia.org/wiki/Web_Analytics" TargetMode="External"/><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EC69CE-DFA2-8AA2-CF04-11D45D9FB142}"/>
              </a:ext>
            </a:extLst>
          </p:cNvPr>
          <p:cNvSpPr>
            <a:spLocks noGrp="1"/>
          </p:cNvSpPr>
          <p:nvPr>
            <p:ph type="ctrTitle"/>
          </p:nvPr>
        </p:nvSpPr>
        <p:spPr/>
        <p:txBody>
          <a:bodyPr/>
          <a:lstStyle/>
          <a:p>
            <a:r>
              <a:rPr lang="en-DE" dirty="0"/>
              <a:t>Privacy to go</a:t>
            </a:r>
          </a:p>
        </p:txBody>
      </p:sp>
      <p:sp>
        <p:nvSpPr>
          <p:cNvPr id="5" name="Subtitle 4">
            <a:extLst>
              <a:ext uri="{FF2B5EF4-FFF2-40B4-BE49-F238E27FC236}">
                <a16:creationId xmlns:a16="http://schemas.microsoft.com/office/drawing/2014/main" id="{6433E553-75F8-4743-5114-4D2A6B3EB53E}"/>
              </a:ext>
            </a:extLst>
          </p:cNvPr>
          <p:cNvSpPr>
            <a:spLocks noGrp="1"/>
          </p:cNvSpPr>
          <p:nvPr>
            <p:ph type="subTitle" idx="1"/>
          </p:nvPr>
        </p:nvSpPr>
        <p:spPr>
          <a:xfrm>
            <a:off x="1069848" y="4389120"/>
            <a:ext cx="7891272" cy="2101832"/>
          </a:xfrm>
        </p:spPr>
        <p:txBody>
          <a:bodyPr>
            <a:normAutofit/>
          </a:bodyPr>
          <a:lstStyle/>
          <a:p>
            <a:r>
              <a:rPr lang="en-DE" dirty="0"/>
              <a:t>Der “Werbeblocker” für die Hosentasche</a:t>
            </a:r>
            <a:br>
              <a:rPr lang="en-DE" dirty="0"/>
            </a:br>
            <a:r>
              <a:rPr lang="en-DE" dirty="0"/>
              <a:t>mit Pi-hole und WireGuard VPN</a:t>
            </a:r>
            <a:br>
              <a:rPr lang="en-DE" dirty="0"/>
            </a:br>
            <a:br>
              <a:rPr lang="en-DE" dirty="0"/>
            </a:br>
            <a:r>
              <a:rPr lang="en-DE" sz="1800" b="1" dirty="0"/>
              <a:t>Workshop bei Aramido</a:t>
            </a:r>
            <a:r>
              <a:rPr lang="en-DE" sz="1800" b="1"/>
              <a:t>, 26.09.2024</a:t>
            </a:r>
            <a:endParaRPr lang="en-DE" sz="1800" b="1" dirty="0"/>
          </a:p>
          <a:p>
            <a:r>
              <a:rPr lang="en-GB" sz="1800" dirty="0"/>
              <a:t>@</a:t>
            </a:r>
            <a:r>
              <a:rPr lang="en-GB" sz="1800" dirty="0" err="1"/>
              <a:t>abimelechbeutelbilch@fulda.social</a:t>
            </a:r>
            <a:r>
              <a:rPr lang="en-GB" sz="1800" dirty="0"/>
              <a:t> </a:t>
            </a:r>
            <a:br>
              <a:rPr lang="en-GB" sz="1800" dirty="0"/>
            </a:br>
            <a:r>
              <a:rPr lang="en-GB" sz="1800" dirty="0" err="1"/>
              <a:t>github.com</a:t>
            </a:r>
            <a:r>
              <a:rPr lang="en-GB" sz="1800" dirty="0"/>
              <a:t>/</a:t>
            </a:r>
            <a:r>
              <a:rPr lang="en-GB" sz="1800" dirty="0" err="1"/>
              <a:t>thomasmerz</a:t>
            </a:r>
            <a:r>
              <a:rPr lang="en-GB" sz="1800" dirty="0"/>
              <a:t>/</a:t>
            </a:r>
            <a:endParaRPr lang="en-DE" sz="1800" dirty="0"/>
          </a:p>
        </p:txBody>
      </p:sp>
      <p:pic>
        <p:nvPicPr>
          <p:cNvPr id="1028" name="Picture 4">
            <a:extLst>
              <a:ext uri="{FF2B5EF4-FFF2-40B4-BE49-F238E27FC236}">
                <a16:creationId xmlns:a16="http://schemas.microsoft.com/office/drawing/2014/main" id="{4CB502DF-C33A-49E3-6661-D745FC09A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382" y="5735929"/>
            <a:ext cx="223048" cy="2395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0A82A06-3D5B-C01B-FF2A-665E68B4E4C5}"/>
              </a:ext>
            </a:extLst>
          </p:cNvPr>
          <p:cNvPicPr>
            <a:picLocks noChangeAspect="1"/>
          </p:cNvPicPr>
          <p:nvPr/>
        </p:nvPicPr>
        <p:blipFill>
          <a:blip r:embed="rId3"/>
          <a:stretch>
            <a:fillRect/>
          </a:stretch>
        </p:blipFill>
        <p:spPr>
          <a:xfrm>
            <a:off x="901382" y="6010177"/>
            <a:ext cx="223048" cy="223048"/>
          </a:xfrm>
          <a:prstGeom prst="rect">
            <a:avLst/>
          </a:prstGeom>
        </p:spPr>
      </p:pic>
      <p:sp>
        <p:nvSpPr>
          <p:cNvPr id="2" name="TextBox 1">
            <a:extLst>
              <a:ext uri="{FF2B5EF4-FFF2-40B4-BE49-F238E27FC236}">
                <a16:creationId xmlns:a16="http://schemas.microsoft.com/office/drawing/2014/main" id="{6D5E624A-7BDF-6021-E0A8-CA136F5933E6}"/>
              </a:ext>
            </a:extLst>
          </p:cNvPr>
          <p:cNvSpPr txBox="1"/>
          <p:nvPr/>
        </p:nvSpPr>
        <p:spPr>
          <a:xfrm rot="1391169">
            <a:off x="7792763" y="888357"/>
            <a:ext cx="4041264" cy="2585323"/>
          </a:xfrm>
          <a:prstGeom prst="rect">
            <a:avLst/>
          </a:prstGeom>
          <a:noFill/>
        </p:spPr>
        <p:txBody>
          <a:bodyPr wrap="square" rtlCol="0">
            <a:spAutoFit/>
          </a:bodyPr>
          <a:lstStyle/>
          <a:p>
            <a:r>
              <a:rPr lang="en-DE" sz="5400" b="1" dirty="0">
                <a:solidFill>
                  <a:srgbClr val="FF0000"/>
                </a:solidFill>
              </a:rPr>
              <a:t>Zum Mit- und Selber-machen!</a:t>
            </a:r>
          </a:p>
        </p:txBody>
      </p:sp>
      <p:pic>
        <p:nvPicPr>
          <p:cNvPr id="3" name="Picture 2">
            <a:extLst>
              <a:ext uri="{FF2B5EF4-FFF2-40B4-BE49-F238E27FC236}">
                <a16:creationId xmlns:a16="http://schemas.microsoft.com/office/drawing/2014/main" id="{F71E3AEC-82AB-9618-9B83-F4CD6A7CF599}"/>
              </a:ext>
            </a:extLst>
          </p:cNvPr>
          <p:cNvPicPr>
            <a:picLocks noChangeAspect="1"/>
          </p:cNvPicPr>
          <p:nvPr/>
        </p:nvPicPr>
        <p:blipFill>
          <a:blip r:embed="rId4"/>
          <a:stretch>
            <a:fillRect/>
          </a:stretch>
        </p:blipFill>
        <p:spPr>
          <a:xfrm>
            <a:off x="8945245" y="3891334"/>
            <a:ext cx="2089150" cy="2089150"/>
          </a:xfrm>
          <a:prstGeom prst="rect">
            <a:avLst/>
          </a:prstGeom>
        </p:spPr>
      </p:pic>
    </p:spTree>
    <p:extLst>
      <p:ext uri="{BB962C8B-B14F-4D97-AF65-F5344CB8AC3E}">
        <p14:creationId xmlns:p14="http://schemas.microsoft.com/office/powerpoint/2010/main" val="4200918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214AD-0911-3468-C558-970DF6EAC52D}"/>
              </a:ext>
            </a:extLst>
          </p:cNvPr>
          <p:cNvSpPr>
            <a:spLocks noGrp="1"/>
          </p:cNvSpPr>
          <p:nvPr>
            <p:ph type="title"/>
          </p:nvPr>
        </p:nvSpPr>
        <p:spPr/>
        <p:txBody>
          <a:bodyPr>
            <a:normAutofit/>
          </a:bodyPr>
          <a:lstStyle/>
          <a:p>
            <a:r>
              <a:rPr lang="en-DE" dirty="0"/>
              <a:t>Empfehlung aus dem Kuketz-blog</a:t>
            </a:r>
            <a:br>
              <a:rPr lang="en-DE" dirty="0"/>
            </a:br>
            <a:r>
              <a:rPr lang="en-GB" sz="1400" dirty="0"/>
              <a:t>IT-</a:t>
            </a:r>
            <a:r>
              <a:rPr lang="en-GB" sz="1400" dirty="0" err="1"/>
              <a:t>Sicherheit</a:t>
            </a:r>
            <a:r>
              <a:rPr lang="en-GB" sz="1400" dirty="0"/>
              <a:t> | </a:t>
            </a:r>
            <a:r>
              <a:rPr lang="en-GB" sz="1400" dirty="0" err="1"/>
              <a:t>Datenschutz</a:t>
            </a:r>
            <a:r>
              <a:rPr lang="en-GB" sz="1400" dirty="0"/>
              <a:t> | Hacking</a:t>
            </a:r>
            <a:endParaRPr lang="en-DE" dirty="0"/>
          </a:p>
        </p:txBody>
      </p:sp>
      <p:sp>
        <p:nvSpPr>
          <p:cNvPr id="3" name="Content Placeholder 2">
            <a:extLst>
              <a:ext uri="{FF2B5EF4-FFF2-40B4-BE49-F238E27FC236}">
                <a16:creationId xmlns:a16="http://schemas.microsoft.com/office/drawing/2014/main" id="{BAC72868-8144-88DA-FDD1-8E04C77424EF}"/>
              </a:ext>
            </a:extLst>
          </p:cNvPr>
          <p:cNvSpPr>
            <a:spLocks noGrp="1"/>
          </p:cNvSpPr>
          <p:nvPr>
            <p:ph idx="1"/>
          </p:nvPr>
        </p:nvSpPr>
        <p:spPr/>
        <p:txBody>
          <a:bodyPr>
            <a:normAutofit fontScale="92500" lnSpcReduction="10000"/>
          </a:bodyPr>
          <a:lstStyle/>
          <a:p>
            <a:r>
              <a:rPr lang="en-GB" dirty="0">
                <a:hlinkClick r:id="rId2"/>
              </a:rPr>
              <a:t>https://www.kuketz-blog.de/empfehlungsecke/#adblocker</a:t>
            </a:r>
            <a:endParaRPr lang="en-GB" dirty="0"/>
          </a:p>
          <a:p>
            <a:r>
              <a:rPr lang="en-GB" dirty="0"/>
              <a:t>Ein </a:t>
            </a:r>
            <a:r>
              <a:rPr lang="en-GB" b="1" dirty="0" err="1"/>
              <a:t>Werbe</a:t>
            </a:r>
            <a:r>
              <a:rPr lang="en-GB" b="1" dirty="0"/>
              <a:t>- </a:t>
            </a:r>
            <a:r>
              <a:rPr lang="en-GB" b="1" dirty="0" err="1"/>
              <a:t>bzw</a:t>
            </a:r>
            <a:r>
              <a:rPr lang="en-GB" b="1" dirty="0"/>
              <a:t>. </a:t>
            </a:r>
            <a:r>
              <a:rPr lang="en-GB" b="1" dirty="0" err="1"/>
              <a:t>Trackingblocker</a:t>
            </a:r>
            <a:r>
              <a:rPr lang="en-GB" b="1" dirty="0"/>
              <a:t> </a:t>
            </a:r>
            <a:r>
              <a:rPr lang="en-GB" dirty="0" err="1"/>
              <a:t>zählt</a:t>
            </a:r>
            <a:r>
              <a:rPr lang="en-GB" dirty="0"/>
              <a:t> </a:t>
            </a:r>
            <a:r>
              <a:rPr lang="en-GB" dirty="0" err="1"/>
              <a:t>mittlerweile</a:t>
            </a:r>
            <a:r>
              <a:rPr lang="en-GB" dirty="0"/>
              <a:t> </a:t>
            </a:r>
            <a:r>
              <a:rPr lang="en-GB" dirty="0" err="1"/>
              <a:t>zur</a:t>
            </a:r>
            <a:r>
              <a:rPr lang="en-GB" dirty="0"/>
              <a:t> </a:t>
            </a:r>
            <a:r>
              <a:rPr lang="en-GB" sz="3000" b="1" dirty="0" err="1"/>
              <a:t>Grundausstattung</a:t>
            </a:r>
            <a:r>
              <a:rPr lang="en-GB" dirty="0"/>
              <a:t> der </a:t>
            </a:r>
            <a:r>
              <a:rPr lang="en-GB" sz="3000" b="1" dirty="0">
                <a:hlinkClick r:id="rId3"/>
              </a:rPr>
              <a:t>digitalen Selbstverteidigung</a:t>
            </a:r>
            <a:r>
              <a:rPr lang="en-GB" dirty="0"/>
              <a:t>. </a:t>
            </a:r>
            <a:r>
              <a:rPr lang="en-GB" dirty="0" err="1"/>
              <a:t>Denn</a:t>
            </a:r>
            <a:r>
              <a:rPr lang="en-GB" dirty="0"/>
              <a:t> die </a:t>
            </a:r>
            <a:r>
              <a:rPr lang="en-GB" dirty="0" err="1"/>
              <a:t>heile</a:t>
            </a:r>
            <a:r>
              <a:rPr lang="en-GB" dirty="0"/>
              <a:t> Welt der Online-</a:t>
            </a:r>
            <a:r>
              <a:rPr lang="en-GB" dirty="0" err="1"/>
              <a:t>Werbung</a:t>
            </a:r>
            <a:r>
              <a:rPr lang="en-GB" dirty="0"/>
              <a:t> hat </a:t>
            </a:r>
            <a:r>
              <a:rPr lang="en-GB" dirty="0" err="1"/>
              <a:t>längst</a:t>
            </a:r>
            <a:r>
              <a:rPr lang="en-GB" dirty="0"/>
              <a:t> </a:t>
            </a:r>
            <a:r>
              <a:rPr lang="en-GB" dirty="0" err="1"/>
              <a:t>ein</a:t>
            </a:r>
            <a:r>
              <a:rPr lang="en-GB" dirty="0"/>
              <a:t> </a:t>
            </a:r>
            <a:r>
              <a:rPr lang="en-GB" dirty="0" err="1"/>
              <a:t>großes</a:t>
            </a:r>
            <a:r>
              <a:rPr lang="en-GB" dirty="0"/>
              <a:t> Problem: </a:t>
            </a:r>
            <a:r>
              <a:rPr lang="en-GB" b="1" dirty="0">
                <a:hlinkClick r:id="rId4"/>
              </a:rPr>
              <a:t>Malvertising</a:t>
            </a:r>
            <a:r>
              <a:rPr lang="en-GB" dirty="0"/>
              <a:t> – also die </a:t>
            </a:r>
            <a:r>
              <a:rPr lang="en-GB" dirty="0" err="1"/>
              <a:t>Auslieferung</a:t>
            </a:r>
            <a:r>
              <a:rPr lang="en-GB" dirty="0"/>
              <a:t> von </a:t>
            </a:r>
            <a:r>
              <a:rPr lang="en-GB" dirty="0" err="1"/>
              <a:t>Werbung</a:t>
            </a:r>
            <a:r>
              <a:rPr lang="en-GB" dirty="0"/>
              <a:t>, die </a:t>
            </a:r>
            <a:r>
              <a:rPr lang="en-GB" b="1" dirty="0" err="1"/>
              <a:t>Schadcode</a:t>
            </a:r>
            <a:r>
              <a:rPr lang="en-GB" dirty="0"/>
              <a:t> </a:t>
            </a:r>
            <a:r>
              <a:rPr lang="en-GB" dirty="0" err="1"/>
              <a:t>enthält</a:t>
            </a:r>
            <a:r>
              <a:rPr lang="en-GB" dirty="0"/>
              <a:t> und </a:t>
            </a:r>
            <a:r>
              <a:rPr lang="en-GB" dirty="0" err="1"/>
              <a:t>damit</a:t>
            </a:r>
            <a:r>
              <a:rPr lang="en-GB" dirty="0"/>
              <a:t> </a:t>
            </a:r>
            <a:r>
              <a:rPr lang="en-GB" dirty="0" err="1"/>
              <a:t>ein</a:t>
            </a:r>
            <a:r>
              <a:rPr lang="en-GB" dirty="0"/>
              <a:t> </a:t>
            </a:r>
            <a:r>
              <a:rPr lang="en-GB" b="1" dirty="0" err="1"/>
              <a:t>Risiko</a:t>
            </a:r>
            <a:r>
              <a:rPr lang="en-GB" b="1" dirty="0"/>
              <a:t> für den </a:t>
            </a:r>
            <a:r>
              <a:rPr lang="en-GB" b="1" dirty="0" err="1"/>
              <a:t>Nutzer</a:t>
            </a:r>
            <a:r>
              <a:rPr lang="en-GB" b="1" dirty="0"/>
              <a:t> </a:t>
            </a:r>
            <a:r>
              <a:rPr lang="en-GB" b="1" dirty="0" err="1"/>
              <a:t>bzw</a:t>
            </a:r>
            <a:r>
              <a:rPr lang="en-GB" b="1" dirty="0"/>
              <a:t>. seine </a:t>
            </a:r>
            <a:r>
              <a:rPr lang="en-GB" b="1" dirty="0" err="1"/>
              <a:t>Daten</a:t>
            </a:r>
            <a:r>
              <a:rPr lang="en-GB" b="1" dirty="0"/>
              <a:t> </a:t>
            </a:r>
            <a:r>
              <a:rPr lang="en-GB" dirty="0" err="1"/>
              <a:t>darstellt</a:t>
            </a:r>
            <a:r>
              <a:rPr lang="en-GB" dirty="0"/>
              <a:t>.</a:t>
            </a:r>
          </a:p>
          <a:p>
            <a:r>
              <a:rPr lang="en-GB" dirty="0"/>
              <a:t>Aber </a:t>
            </a:r>
            <a:r>
              <a:rPr lang="en-GB" dirty="0" err="1"/>
              <a:t>nicht</a:t>
            </a:r>
            <a:r>
              <a:rPr lang="en-GB" dirty="0"/>
              <a:t> </a:t>
            </a:r>
            <a:r>
              <a:rPr lang="en-GB" dirty="0" err="1"/>
              <a:t>nur</a:t>
            </a:r>
            <a:r>
              <a:rPr lang="en-GB" dirty="0"/>
              <a:t> </a:t>
            </a:r>
            <a:r>
              <a:rPr lang="en-GB" dirty="0" err="1"/>
              <a:t>Malvertising</a:t>
            </a:r>
            <a:r>
              <a:rPr lang="en-GB" dirty="0"/>
              <a:t> </a:t>
            </a:r>
            <a:r>
              <a:rPr lang="en-GB" dirty="0" err="1"/>
              <a:t>ist</a:t>
            </a:r>
            <a:r>
              <a:rPr lang="en-GB" dirty="0"/>
              <a:t> </a:t>
            </a:r>
            <a:r>
              <a:rPr lang="en-GB" dirty="0" err="1"/>
              <a:t>ein</a:t>
            </a:r>
            <a:r>
              <a:rPr lang="en-GB" dirty="0"/>
              <a:t> </a:t>
            </a:r>
            <a:r>
              <a:rPr lang="en-GB" dirty="0" err="1"/>
              <a:t>Ärgernis</a:t>
            </a:r>
            <a:r>
              <a:rPr lang="en-GB" dirty="0"/>
              <a:t>, </a:t>
            </a:r>
            <a:r>
              <a:rPr lang="en-GB" dirty="0" err="1"/>
              <a:t>sondern</a:t>
            </a:r>
            <a:r>
              <a:rPr lang="en-GB" dirty="0"/>
              <a:t> </a:t>
            </a:r>
            <a:r>
              <a:rPr lang="en-GB" dirty="0" err="1"/>
              <a:t>auch</a:t>
            </a:r>
            <a:r>
              <a:rPr lang="en-GB" dirty="0"/>
              <a:t> </a:t>
            </a:r>
            <a:r>
              <a:rPr lang="en-GB" b="1" dirty="0">
                <a:hlinkClick r:id="rId5"/>
              </a:rPr>
              <a:t>Tracking-Firmen</a:t>
            </a:r>
            <a:r>
              <a:rPr lang="en-GB" dirty="0"/>
              <a:t>, die </a:t>
            </a:r>
            <a:r>
              <a:rPr lang="en-GB" b="1" dirty="0" err="1"/>
              <a:t>ungefragt</a:t>
            </a:r>
            <a:r>
              <a:rPr lang="en-GB" b="1" dirty="0"/>
              <a:t> die </a:t>
            </a:r>
            <a:r>
              <a:rPr lang="en-GB" b="1" dirty="0" err="1"/>
              <a:t>Aktivitäten</a:t>
            </a:r>
            <a:r>
              <a:rPr lang="en-GB" b="1" dirty="0"/>
              <a:t> von </a:t>
            </a:r>
            <a:r>
              <a:rPr lang="en-GB" b="1" dirty="0" err="1"/>
              <a:t>Nutzern</a:t>
            </a:r>
            <a:r>
              <a:rPr lang="en-GB" b="1" dirty="0"/>
              <a:t> auf </a:t>
            </a:r>
            <a:r>
              <a:rPr lang="en-GB" b="1" dirty="0" err="1"/>
              <a:t>Webseiten</a:t>
            </a:r>
            <a:r>
              <a:rPr lang="en-GB" b="1" dirty="0"/>
              <a:t> und </a:t>
            </a:r>
            <a:r>
              <a:rPr lang="en-GB" b="1" dirty="0" err="1"/>
              <a:t>innerhalb</a:t>
            </a:r>
            <a:r>
              <a:rPr lang="en-GB" b="1" dirty="0"/>
              <a:t> von Apps </a:t>
            </a:r>
            <a:r>
              <a:rPr lang="en-GB" b="1" dirty="0" err="1"/>
              <a:t>aufzeichnen</a:t>
            </a:r>
            <a:r>
              <a:rPr lang="en-GB" b="1" dirty="0"/>
              <a:t>, </a:t>
            </a:r>
            <a:r>
              <a:rPr lang="en-GB" b="1" dirty="0" err="1"/>
              <a:t>auswerten</a:t>
            </a:r>
            <a:r>
              <a:rPr lang="en-GB" b="1" dirty="0"/>
              <a:t> und die </a:t>
            </a:r>
            <a:r>
              <a:rPr lang="en-GB" b="1" dirty="0" err="1"/>
              <a:t>Daten</a:t>
            </a:r>
            <a:r>
              <a:rPr lang="en-GB" b="1" dirty="0"/>
              <a:t> </a:t>
            </a:r>
            <a:r>
              <a:rPr lang="en-GB" b="1" dirty="0" err="1"/>
              <a:t>gewinnbringend</a:t>
            </a:r>
            <a:r>
              <a:rPr lang="en-GB" b="1" dirty="0"/>
              <a:t> </a:t>
            </a:r>
            <a:r>
              <a:rPr lang="en-GB" b="1" dirty="0" err="1"/>
              <a:t>vermarkten</a:t>
            </a:r>
            <a:r>
              <a:rPr lang="en-GB" dirty="0"/>
              <a:t>. Man </a:t>
            </a:r>
            <a:r>
              <a:rPr lang="en-GB" dirty="0" err="1"/>
              <a:t>könnte</a:t>
            </a:r>
            <a:r>
              <a:rPr lang="en-GB" dirty="0"/>
              <a:t> </a:t>
            </a:r>
            <a:r>
              <a:rPr lang="en-GB" dirty="0" err="1"/>
              <a:t>sie</a:t>
            </a:r>
            <a:r>
              <a:rPr lang="en-GB" dirty="0"/>
              <a:t> </a:t>
            </a:r>
            <a:r>
              <a:rPr lang="en-GB" dirty="0" err="1"/>
              <a:t>auch</a:t>
            </a:r>
            <a:r>
              <a:rPr lang="en-GB" dirty="0"/>
              <a:t> </a:t>
            </a:r>
            <a:r>
              <a:rPr lang="en-GB" dirty="0" err="1"/>
              <a:t>als</a:t>
            </a:r>
            <a:r>
              <a:rPr lang="en-GB" dirty="0"/>
              <a:t> »</a:t>
            </a:r>
            <a:r>
              <a:rPr lang="en-GB" b="1" dirty="0" err="1"/>
              <a:t>digitale</a:t>
            </a:r>
            <a:r>
              <a:rPr lang="en-GB" b="1" dirty="0"/>
              <a:t> </a:t>
            </a:r>
            <a:r>
              <a:rPr lang="en-GB" b="1" dirty="0" err="1"/>
              <a:t>Parasiten</a:t>
            </a:r>
            <a:r>
              <a:rPr lang="en-GB" dirty="0"/>
              <a:t>« </a:t>
            </a:r>
            <a:r>
              <a:rPr lang="en-GB" dirty="0" err="1"/>
              <a:t>bezeichnen</a:t>
            </a:r>
            <a:r>
              <a:rPr lang="en-GB" dirty="0"/>
              <a:t>, die </a:t>
            </a:r>
            <a:r>
              <a:rPr lang="en-GB" dirty="0" err="1"/>
              <a:t>eigentlich</a:t>
            </a:r>
            <a:r>
              <a:rPr lang="en-GB" dirty="0"/>
              <a:t> </a:t>
            </a:r>
            <a:r>
              <a:rPr lang="en-GB" dirty="0" err="1"/>
              <a:t>niemand</a:t>
            </a:r>
            <a:r>
              <a:rPr lang="en-GB" dirty="0"/>
              <a:t> </a:t>
            </a:r>
            <a:r>
              <a:rPr lang="en-GB" dirty="0" err="1"/>
              <a:t>braucht</a:t>
            </a:r>
            <a:r>
              <a:rPr lang="en-GB" dirty="0"/>
              <a:t>, </a:t>
            </a:r>
            <a:r>
              <a:rPr lang="en-GB" dirty="0" err="1"/>
              <a:t>deren</a:t>
            </a:r>
            <a:r>
              <a:rPr lang="en-GB" dirty="0"/>
              <a:t> </a:t>
            </a:r>
            <a:r>
              <a:rPr lang="en-GB" dirty="0" err="1"/>
              <a:t>parasitäres</a:t>
            </a:r>
            <a:r>
              <a:rPr lang="en-GB" dirty="0"/>
              <a:t> </a:t>
            </a:r>
            <a:r>
              <a:rPr lang="en-GB" dirty="0" err="1"/>
              <a:t>Verhalten</a:t>
            </a:r>
            <a:r>
              <a:rPr lang="en-GB" dirty="0"/>
              <a:t> </a:t>
            </a:r>
            <a:r>
              <a:rPr lang="en-GB" dirty="0" err="1"/>
              <a:t>aber</a:t>
            </a:r>
            <a:r>
              <a:rPr lang="en-GB" dirty="0"/>
              <a:t> von den </a:t>
            </a:r>
            <a:r>
              <a:rPr lang="en-GB" dirty="0" err="1"/>
              <a:t>meisten</a:t>
            </a:r>
            <a:r>
              <a:rPr lang="en-GB" dirty="0"/>
              <a:t> </a:t>
            </a:r>
            <a:r>
              <a:rPr lang="en-GB" dirty="0" err="1"/>
              <a:t>Nutzern</a:t>
            </a:r>
            <a:r>
              <a:rPr lang="en-GB" dirty="0"/>
              <a:t> </a:t>
            </a:r>
            <a:r>
              <a:rPr lang="en-GB" dirty="0" err="1"/>
              <a:t>nicht</a:t>
            </a:r>
            <a:r>
              <a:rPr lang="en-GB" dirty="0"/>
              <a:t> </a:t>
            </a:r>
            <a:r>
              <a:rPr lang="en-GB" dirty="0" err="1"/>
              <a:t>bemerkt</a:t>
            </a:r>
            <a:r>
              <a:rPr lang="en-GB" dirty="0"/>
              <a:t> </a:t>
            </a:r>
            <a:r>
              <a:rPr lang="en-GB" dirty="0" err="1"/>
              <a:t>wird</a:t>
            </a:r>
            <a:r>
              <a:rPr lang="en-GB" dirty="0"/>
              <a:t>, </a:t>
            </a:r>
            <a:r>
              <a:rPr lang="en-GB" dirty="0" err="1"/>
              <a:t>weil</a:t>
            </a:r>
            <a:r>
              <a:rPr lang="en-GB" dirty="0"/>
              <a:t> es </a:t>
            </a:r>
            <a:r>
              <a:rPr lang="en-GB" dirty="0" err="1"/>
              <a:t>äußerst</a:t>
            </a:r>
            <a:r>
              <a:rPr lang="en-GB" dirty="0"/>
              <a:t> </a:t>
            </a:r>
            <a:r>
              <a:rPr lang="en-GB" dirty="0" err="1"/>
              <a:t>subtil</a:t>
            </a:r>
            <a:r>
              <a:rPr lang="en-GB" dirty="0"/>
              <a:t> und </a:t>
            </a:r>
            <a:r>
              <a:rPr lang="en-GB" dirty="0" err="1"/>
              <a:t>nahezu</a:t>
            </a:r>
            <a:r>
              <a:rPr lang="en-GB" dirty="0"/>
              <a:t> </a:t>
            </a:r>
            <a:r>
              <a:rPr lang="en-GB" dirty="0" err="1"/>
              <a:t>unsichtbar</a:t>
            </a:r>
            <a:r>
              <a:rPr lang="en-GB" dirty="0"/>
              <a:t> </a:t>
            </a:r>
            <a:r>
              <a:rPr lang="en-GB" dirty="0" err="1"/>
              <a:t>ist</a:t>
            </a:r>
            <a:r>
              <a:rPr lang="en-GB" dirty="0"/>
              <a:t>. </a:t>
            </a:r>
            <a:r>
              <a:rPr lang="en-GB" b="1" dirty="0" err="1"/>
              <a:t>Aufgeklärte</a:t>
            </a:r>
            <a:r>
              <a:rPr lang="en-GB" b="1" dirty="0"/>
              <a:t> </a:t>
            </a:r>
            <a:r>
              <a:rPr lang="en-GB" b="1" dirty="0" err="1"/>
              <a:t>Nutzer</a:t>
            </a:r>
            <a:r>
              <a:rPr lang="en-GB" b="1" dirty="0"/>
              <a:t> </a:t>
            </a:r>
            <a:r>
              <a:rPr lang="en-GB" dirty="0" err="1"/>
              <a:t>müssen</a:t>
            </a:r>
            <a:r>
              <a:rPr lang="en-GB" dirty="0"/>
              <a:t> </a:t>
            </a:r>
            <a:r>
              <a:rPr lang="en-GB" dirty="0" err="1"/>
              <a:t>sich</a:t>
            </a:r>
            <a:r>
              <a:rPr lang="en-GB" dirty="0"/>
              <a:t> </a:t>
            </a:r>
            <a:r>
              <a:rPr lang="en-GB" dirty="0" err="1"/>
              <a:t>aber</a:t>
            </a:r>
            <a:r>
              <a:rPr lang="en-GB" dirty="0"/>
              <a:t> </a:t>
            </a:r>
            <a:r>
              <a:rPr lang="en-GB" dirty="0" err="1"/>
              <a:t>nicht</a:t>
            </a:r>
            <a:r>
              <a:rPr lang="en-GB" dirty="0"/>
              <a:t> </a:t>
            </a:r>
            <a:r>
              <a:rPr lang="en-GB" dirty="0" err="1"/>
              <a:t>einfach</a:t>
            </a:r>
            <a:r>
              <a:rPr lang="en-GB" dirty="0"/>
              <a:t> </a:t>
            </a:r>
            <a:r>
              <a:rPr lang="en-GB" dirty="0" err="1"/>
              <a:t>mit</a:t>
            </a:r>
            <a:r>
              <a:rPr lang="en-GB" dirty="0"/>
              <a:t> </a:t>
            </a:r>
            <a:r>
              <a:rPr lang="en-GB" dirty="0" err="1"/>
              <a:t>diesen</a:t>
            </a:r>
            <a:r>
              <a:rPr lang="en-GB" dirty="0"/>
              <a:t> </a:t>
            </a:r>
            <a:r>
              <a:rPr lang="en-GB" dirty="0" err="1"/>
              <a:t>Privatsphäre</a:t>
            </a:r>
            <a:r>
              <a:rPr lang="en-GB" dirty="0"/>
              <a:t> </a:t>
            </a:r>
            <a:r>
              <a:rPr lang="en-GB" dirty="0" err="1"/>
              <a:t>missachtenden</a:t>
            </a:r>
            <a:r>
              <a:rPr lang="en-GB" dirty="0"/>
              <a:t> </a:t>
            </a:r>
            <a:r>
              <a:rPr lang="en-GB" dirty="0" err="1"/>
              <a:t>Protagonisten</a:t>
            </a:r>
            <a:r>
              <a:rPr lang="en-GB" dirty="0"/>
              <a:t> </a:t>
            </a:r>
            <a:r>
              <a:rPr lang="en-GB" dirty="0" err="1"/>
              <a:t>abfinden</a:t>
            </a:r>
            <a:r>
              <a:rPr lang="en-GB" dirty="0"/>
              <a:t>, </a:t>
            </a:r>
            <a:r>
              <a:rPr lang="en-GB" dirty="0" err="1"/>
              <a:t>sondern</a:t>
            </a:r>
            <a:r>
              <a:rPr lang="en-GB" dirty="0"/>
              <a:t> </a:t>
            </a:r>
            <a:r>
              <a:rPr lang="en-GB" dirty="0" err="1"/>
              <a:t>können</a:t>
            </a:r>
            <a:r>
              <a:rPr lang="en-GB" dirty="0"/>
              <a:t> </a:t>
            </a:r>
            <a:r>
              <a:rPr lang="en-GB" b="1" dirty="0" err="1"/>
              <a:t>technisch</a:t>
            </a:r>
            <a:r>
              <a:rPr lang="en-GB" b="1" dirty="0"/>
              <a:t> </a:t>
            </a:r>
            <a:r>
              <a:rPr lang="en-GB" b="1" dirty="0" err="1"/>
              <a:t>aufrüsten</a:t>
            </a:r>
            <a:r>
              <a:rPr lang="en-GB" b="1" dirty="0"/>
              <a:t> </a:t>
            </a:r>
            <a:r>
              <a:rPr lang="en-GB" dirty="0"/>
              <a:t>und </a:t>
            </a:r>
            <a:r>
              <a:rPr lang="en-GB" dirty="0" err="1"/>
              <a:t>ihnen</a:t>
            </a:r>
            <a:r>
              <a:rPr lang="en-GB" dirty="0"/>
              <a:t> </a:t>
            </a:r>
            <a:r>
              <a:rPr lang="en-GB" b="1" dirty="0"/>
              <a:t>den </a:t>
            </a:r>
            <a:r>
              <a:rPr lang="en-GB" b="1" dirty="0" err="1"/>
              <a:t>Datenhahn</a:t>
            </a:r>
            <a:r>
              <a:rPr lang="en-GB" b="1" dirty="0"/>
              <a:t> </a:t>
            </a:r>
            <a:r>
              <a:rPr lang="en-GB" b="1" dirty="0" err="1"/>
              <a:t>zudrehen</a:t>
            </a:r>
            <a:r>
              <a:rPr lang="en-GB" dirty="0"/>
              <a:t>.</a:t>
            </a:r>
          </a:p>
        </p:txBody>
      </p:sp>
      <p:pic>
        <p:nvPicPr>
          <p:cNvPr id="4" name="Picture 3">
            <a:extLst>
              <a:ext uri="{FF2B5EF4-FFF2-40B4-BE49-F238E27FC236}">
                <a16:creationId xmlns:a16="http://schemas.microsoft.com/office/drawing/2014/main" id="{6E51DAC5-A0C6-EF09-4C6A-8D35C702B891}"/>
              </a:ext>
            </a:extLst>
          </p:cNvPr>
          <p:cNvPicPr>
            <a:picLocks noChangeAspect="1"/>
          </p:cNvPicPr>
          <p:nvPr/>
        </p:nvPicPr>
        <p:blipFill>
          <a:blip r:embed="rId6"/>
          <a:stretch>
            <a:fillRect/>
          </a:stretch>
        </p:blipFill>
        <p:spPr>
          <a:xfrm>
            <a:off x="10809161" y="0"/>
            <a:ext cx="1382839" cy="1949576"/>
          </a:xfrm>
          <a:prstGeom prst="rect">
            <a:avLst/>
          </a:prstGeom>
        </p:spPr>
      </p:pic>
    </p:spTree>
    <p:extLst>
      <p:ext uri="{BB962C8B-B14F-4D97-AF65-F5344CB8AC3E}">
        <p14:creationId xmlns:p14="http://schemas.microsoft.com/office/powerpoint/2010/main" val="1559446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A751D-2731-F444-6364-4EF98EB9E7E0}"/>
              </a:ext>
            </a:extLst>
          </p:cNvPr>
          <p:cNvSpPr>
            <a:spLocks noGrp="1"/>
          </p:cNvSpPr>
          <p:nvPr>
            <p:ph type="title"/>
          </p:nvPr>
        </p:nvSpPr>
        <p:spPr/>
        <p:txBody>
          <a:bodyPr/>
          <a:lstStyle/>
          <a:p>
            <a:r>
              <a:rPr lang="en-DE" dirty="0"/>
              <a:t>Levels of digitale selbstverteidigung</a:t>
            </a:r>
          </a:p>
        </p:txBody>
      </p:sp>
      <p:sp>
        <p:nvSpPr>
          <p:cNvPr id="3" name="Content Placeholder 2">
            <a:extLst>
              <a:ext uri="{FF2B5EF4-FFF2-40B4-BE49-F238E27FC236}">
                <a16:creationId xmlns:a16="http://schemas.microsoft.com/office/drawing/2014/main" id="{6B41BF06-4098-7EEA-9DE5-4C09FF5E9717}"/>
              </a:ext>
            </a:extLst>
          </p:cNvPr>
          <p:cNvSpPr>
            <a:spLocks noGrp="1"/>
          </p:cNvSpPr>
          <p:nvPr>
            <p:ph idx="1"/>
          </p:nvPr>
        </p:nvSpPr>
        <p:spPr/>
        <p:txBody>
          <a:bodyPr>
            <a:normAutofit lnSpcReduction="10000"/>
          </a:bodyPr>
          <a:lstStyle/>
          <a:p>
            <a:r>
              <a:rPr lang="en-GB" dirty="0"/>
              <a:t>DNS-Blocking [</a:t>
            </a:r>
            <a:r>
              <a:rPr lang="en-GB" dirty="0" err="1"/>
              <a:t>Anfänger</a:t>
            </a:r>
            <a:r>
              <a:rPr lang="en-GB" dirty="0"/>
              <a:t>/</a:t>
            </a:r>
            <a:r>
              <a:rPr lang="en-GB" dirty="0" err="1"/>
              <a:t>Bequeme</a:t>
            </a:r>
            <a:r>
              <a:rPr lang="en-GB" dirty="0"/>
              <a:t>]</a:t>
            </a:r>
            <a:br>
              <a:rPr lang="en-GB" dirty="0"/>
            </a:br>
            <a:r>
              <a:rPr lang="en-GB" dirty="0" err="1">
                <a:sym typeface="Wingdings" pitchFamily="2" charset="2"/>
              </a:rPr>
              <a:t>dnsforge.de</a:t>
            </a:r>
            <a:r>
              <a:rPr lang="en-GB" dirty="0">
                <a:sym typeface="Wingdings" pitchFamily="2" charset="2"/>
              </a:rPr>
              <a:t>, </a:t>
            </a:r>
            <a:r>
              <a:rPr lang="en-GB" dirty="0" err="1">
                <a:sym typeface="Wingdings" pitchFamily="2" charset="2"/>
              </a:rPr>
              <a:t>dismail.de</a:t>
            </a:r>
            <a:r>
              <a:rPr lang="en-GB" dirty="0">
                <a:sym typeface="Wingdings" pitchFamily="2" charset="2"/>
              </a:rPr>
              <a:t>,</a:t>
            </a:r>
            <a:br>
              <a:rPr lang="en-GB" dirty="0">
                <a:sym typeface="Wingdings" pitchFamily="2" charset="2"/>
              </a:rPr>
            </a:br>
            <a:r>
              <a:rPr lang="en-GB" dirty="0" err="1">
                <a:sym typeface="Wingdings" pitchFamily="2" charset="2"/>
              </a:rPr>
              <a:t>NextDNS</a:t>
            </a:r>
            <a:r>
              <a:rPr lang="en-GB" dirty="0">
                <a:sym typeface="Wingdings" pitchFamily="2" charset="2"/>
              </a:rPr>
              <a:t>, </a:t>
            </a:r>
            <a:r>
              <a:rPr lang="en-GB" dirty="0" err="1">
                <a:sym typeface="Wingdings" pitchFamily="2" charset="2"/>
              </a:rPr>
              <a:t>AdGuard</a:t>
            </a:r>
            <a:r>
              <a:rPr lang="en-GB" dirty="0">
                <a:sym typeface="Wingdings" pitchFamily="2" charset="2"/>
              </a:rPr>
              <a:t>, </a:t>
            </a:r>
            <a:r>
              <a:rPr lang="en-GB" dirty="0" err="1">
                <a:sym typeface="Wingdings" pitchFamily="2" charset="2"/>
              </a:rPr>
              <a:t>Blokada</a:t>
            </a:r>
            <a:r>
              <a:rPr lang="en-GB" dirty="0">
                <a:sym typeface="Wingdings" pitchFamily="2" charset="2"/>
              </a:rPr>
              <a:t>, …</a:t>
            </a:r>
            <a:br>
              <a:rPr lang="en-GB" dirty="0">
                <a:sym typeface="Wingdings" pitchFamily="2" charset="2"/>
              </a:rPr>
            </a:br>
            <a:endParaRPr lang="en-GB" dirty="0"/>
          </a:p>
          <a:p>
            <a:endParaRPr lang="en-GB" dirty="0"/>
          </a:p>
          <a:p>
            <a:endParaRPr lang="en-GB" dirty="0"/>
          </a:p>
          <a:p>
            <a:endParaRPr lang="en-GB" dirty="0"/>
          </a:p>
          <a:p>
            <a:endParaRPr lang="en-GB" dirty="0"/>
          </a:p>
          <a:p>
            <a:r>
              <a:rPr lang="en-GB" dirty="0" err="1"/>
              <a:t>Empfehlenswerte</a:t>
            </a:r>
            <a:r>
              <a:rPr lang="en-GB" dirty="0"/>
              <a:t> Tools [</a:t>
            </a:r>
            <a:r>
              <a:rPr lang="en-GB" dirty="0" err="1"/>
              <a:t>Anfänger</a:t>
            </a:r>
            <a:r>
              <a:rPr lang="en-GB" dirty="0"/>
              <a:t> bis </a:t>
            </a:r>
            <a:r>
              <a:rPr lang="en-GB" dirty="0" err="1"/>
              <a:t>Fortgeschrittene</a:t>
            </a:r>
            <a:r>
              <a:rPr lang="en-DE" dirty="0"/>
              <a:t>] </a:t>
            </a:r>
            <a:r>
              <a:rPr lang="en-DE" dirty="0">
                <a:sym typeface="Wingdings" pitchFamily="2" charset="2"/>
              </a:rPr>
              <a:t> Browser-Extentions</a:t>
            </a:r>
            <a:endParaRPr lang="en-DE" dirty="0"/>
          </a:p>
          <a:p>
            <a:r>
              <a:rPr lang="en-GB" b="1" dirty="0" err="1"/>
              <a:t>Mehr</a:t>
            </a:r>
            <a:r>
              <a:rPr lang="en-GB" b="1" dirty="0"/>
              <a:t> </a:t>
            </a:r>
            <a:r>
              <a:rPr lang="en-GB" b="1" dirty="0" err="1"/>
              <a:t>Kontrolle</a:t>
            </a:r>
            <a:r>
              <a:rPr lang="en-GB" b="1" dirty="0"/>
              <a:t> – </a:t>
            </a:r>
            <a:r>
              <a:rPr lang="en-GB" b="1" dirty="0" err="1"/>
              <a:t>höhere</a:t>
            </a:r>
            <a:r>
              <a:rPr lang="en-GB" b="1" dirty="0"/>
              <a:t> </a:t>
            </a:r>
            <a:r>
              <a:rPr lang="en-GB" b="1" dirty="0" err="1"/>
              <a:t>Blockraten</a:t>
            </a:r>
            <a:r>
              <a:rPr lang="en-GB" b="1" dirty="0"/>
              <a:t> [</a:t>
            </a:r>
            <a:r>
              <a:rPr lang="en-GB" b="1" dirty="0" err="1"/>
              <a:t>Fortgeschrittene</a:t>
            </a:r>
            <a:r>
              <a:rPr lang="en-GB" b="1" dirty="0"/>
              <a:t>] </a:t>
            </a:r>
            <a:r>
              <a:rPr lang="en-GB" b="1" dirty="0">
                <a:sym typeface="Wingdings" pitchFamily="2" charset="2"/>
              </a:rPr>
              <a:t> </a:t>
            </a:r>
            <a:r>
              <a:rPr lang="en-GB" b="1" dirty="0" err="1">
                <a:sym typeface="Wingdings" pitchFamily="2" charset="2"/>
              </a:rPr>
              <a:t>z.B.</a:t>
            </a:r>
            <a:r>
              <a:rPr lang="en-GB" b="1" dirty="0">
                <a:sym typeface="Wingdings" pitchFamily="2" charset="2"/>
              </a:rPr>
              <a:t> </a:t>
            </a:r>
            <a:r>
              <a:rPr lang="en-GB" b="1" dirty="0"/>
              <a:t>Pi-hole</a:t>
            </a:r>
          </a:p>
          <a:p>
            <a:r>
              <a:rPr lang="en-GB" dirty="0" err="1"/>
              <a:t>Kontrollfetischisten</a:t>
            </a:r>
            <a:r>
              <a:rPr lang="en-GB" dirty="0"/>
              <a:t> [</a:t>
            </a:r>
            <a:r>
              <a:rPr lang="en-GB" dirty="0" err="1"/>
              <a:t>Profis</a:t>
            </a:r>
            <a:r>
              <a:rPr lang="en-GB" dirty="0"/>
              <a:t>] </a:t>
            </a:r>
            <a:r>
              <a:rPr lang="en-GB" dirty="0">
                <a:sym typeface="Wingdings" pitchFamily="2" charset="2"/>
              </a:rPr>
              <a:t> </a:t>
            </a:r>
            <a:r>
              <a:rPr lang="en-GB" dirty="0" err="1">
                <a:sym typeface="Wingdings" pitchFamily="2" charset="2"/>
              </a:rPr>
              <a:t>IPFire</a:t>
            </a:r>
            <a:endParaRPr lang="en-GB" dirty="0"/>
          </a:p>
        </p:txBody>
      </p:sp>
      <p:pic>
        <p:nvPicPr>
          <p:cNvPr id="7170" name="Picture 2" descr="DNS-Adblocking">
            <a:extLst>
              <a:ext uri="{FF2B5EF4-FFF2-40B4-BE49-F238E27FC236}">
                <a16:creationId xmlns:a16="http://schemas.microsoft.com/office/drawing/2014/main" id="{C1D6B117-2346-CC96-4BA8-D0AB12C6C8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0597" y="1818802"/>
            <a:ext cx="3648075" cy="3054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192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8AD9C-5B0F-5B43-AA6F-BF2DED12E0E4}"/>
              </a:ext>
            </a:extLst>
          </p:cNvPr>
          <p:cNvSpPr>
            <a:spLocks noGrp="1"/>
          </p:cNvSpPr>
          <p:nvPr>
            <p:ph type="title"/>
          </p:nvPr>
        </p:nvSpPr>
        <p:spPr/>
        <p:txBody>
          <a:bodyPr>
            <a:normAutofit/>
          </a:bodyPr>
          <a:lstStyle/>
          <a:p>
            <a:r>
              <a:rPr lang="en-DE" dirty="0"/>
              <a:t>Was ist wireguard?</a:t>
            </a:r>
          </a:p>
        </p:txBody>
      </p:sp>
      <p:sp>
        <p:nvSpPr>
          <p:cNvPr id="3" name="Content Placeholder 2">
            <a:extLst>
              <a:ext uri="{FF2B5EF4-FFF2-40B4-BE49-F238E27FC236}">
                <a16:creationId xmlns:a16="http://schemas.microsoft.com/office/drawing/2014/main" id="{A1936B23-B82C-8E47-881F-C6F098E6A8B0}"/>
              </a:ext>
            </a:extLst>
          </p:cNvPr>
          <p:cNvSpPr>
            <a:spLocks noGrp="1"/>
          </p:cNvSpPr>
          <p:nvPr>
            <p:ph idx="1"/>
          </p:nvPr>
        </p:nvSpPr>
        <p:spPr>
          <a:xfrm>
            <a:off x="1069848" y="2320412"/>
            <a:ext cx="10058400" cy="3851787"/>
          </a:xfrm>
        </p:spPr>
        <p:txBody>
          <a:bodyPr>
            <a:normAutofit/>
          </a:bodyPr>
          <a:lstStyle/>
          <a:p>
            <a:r>
              <a:rPr lang="en-DE" sz="1900" dirty="0"/>
              <a:t>“</a:t>
            </a:r>
            <a:r>
              <a:rPr lang="en-GB" sz="1900" b="1" dirty="0">
                <a:hlinkClick r:id="rId3"/>
              </a:rPr>
              <a:t>WireGuard</a:t>
            </a:r>
            <a:endParaRPr lang="en-GB" sz="1900" b="1" dirty="0"/>
          </a:p>
          <a:p>
            <a:pPr lvl="1"/>
            <a:r>
              <a:rPr lang="en-GB" sz="1700" dirty="0" err="1"/>
              <a:t>ist</a:t>
            </a:r>
            <a:r>
              <a:rPr lang="en-GB" sz="1700" dirty="0"/>
              <a:t> </a:t>
            </a:r>
            <a:r>
              <a:rPr lang="en-GB" sz="1700" dirty="0" err="1"/>
              <a:t>eine</a:t>
            </a:r>
            <a:r>
              <a:rPr lang="en-GB" sz="1700" dirty="0"/>
              <a:t> </a:t>
            </a:r>
            <a:r>
              <a:rPr lang="en-GB" sz="1700" b="1" dirty="0">
                <a:hlinkClick r:id="rId4" tooltip="Freie Software"/>
              </a:rPr>
              <a:t>freie Software</a:t>
            </a:r>
            <a:endParaRPr lang="en-GB" sz="1700" b="1" dirty="0"/>
          </a:p>
          <a:p>
            <a:pPr lvl="1"/>
            <a:r>
              <a:rPr lang="en-GB" sz="1700" dirty="0" err="1"/>
              <a:t>zum</a:t>
            </a:r>
            <a:r>
              <a:rPr lang="en-GB" sz="1700" dirty="0"/>
              <a:t> Aufbau </a:t>
            </a:r>
            <a:r>
              <a:rPr lang="en-GB" sz="1700" dirty="0" err="1"/>
              <a:t>eines</a:t>
            </a:r>
            <a:r>
              <a:rPr lang="en-GB" sz="1700" dirty="0"/>
              <a:t> </a:t>
            </a:r>
            <a:r>
              <a:rPr lang="en-GB" sz="1700" dirty="0">
                <a:hlinkClick r:id="rId5" tooltip="Virtual Private Network"/>
              </a:rPr>
              <a:t>virtuellen privaten Netzwerkes</a:t>
            </a:r>
            <a:r>
              <a:rPr lang="en-GB" sz="1700" dirty="0"/>
              <a:t> (VPN)</a:t>
            </a:r>
          </a:p>
          <a:p>
            <a:pPr lvl="1"/>
            <a:r>
              <a:rPr lang="en-GB" sz="1700" dirty="0" err="1"/>
              <a:t>über</a:t>
            </a:r>
            <a:r>
              <a:rPr lang="en-GB" sz="1700" dirty="0"/>
              <a:t> </a:t>
            </a:r>
            <a:r>
              <a:rPr lang="en-GB" sz="1700" b="1" dirty="0" err="1"/>
              <a:t>eine</a:t>
            </a:r>
            <a:r>
              <a:rPr lang="en-GB" sz="1700" b="1" dirty="0"/>
              <a:t> </a:t>
            </a:r>
            <a:r>
              <a:rPr lang="en-GB" sz="1700" b="1" dirty="0">
                <a:hlinkClick r:id="rId6" tooltip="Verschlüsselung"/>
              </a:rPr>
              <a:t>verschlüsselte</a:t>
            </a:r>
            <a:r>
              <a:rPr lang="en-GB" sz="1700" b="1" dirty="0"/>
              <a:t> </a:t>
            </a:r>
            <a:r>
              <a:rPr lang="en-GB" sz="1700" b="1" dirty="0" err="1"/>
              <a:t>Verbindung</a:t>
            </a:r>
            <a:r>
              <a:rPr lang="en-GB" sz="1700" dirty="0"/>
              <a:t>.</a:t>
            </a:r>
          </a:p>
          <a:p>
            <a:pPr lvl="1"/>
            <a:endParaRPr lang="en-GB" sz="1700" dirty="0"/>
          </a:p>
          <a:p>
            <a:r>
              <a:rPr lang="en-GB" sz="1900" dirty="0" err="1"/>
              <a:t>direkt</a:t>
            </a:r>
            <a:r>
              <a:rPr lang="en-GB" sz="1900" dirty="0"/>
              <a:t> </a:t>
            </a:r>
            <a:r>
              <a:rPr lang="en-GB" sz="1900" dirty="0" err="1"/>
              <a:t>im</a:t>
            </a:r>
            <a:r>
              <a:rPr lang="en-GB" sz="1900" dirty="0"/>
              <a:t> </a:t>
            </a:r>
            <a:r>
              <a:rPr lang="en-GB" sz="1900" dirty="0">
                <a:hlinkClick r:id="rId7" tooltip="Linux (Kernel)"/>
              </a:rPr>
              <a:t>Linux-Kernel</a:t>
            </a:r>
            <a:r>
              <a:rPr lang="en-GB" sz="1900" dirty="0"/>
              <a:t> ab Version 5.6 </a:t>
            </a:r>
            <a:r>
              <a:rPr lang="en-GB" sz="1900" dirty="0" err="1"/>
              <a:t>integriert</a:t>
            </a:r>
            <a:endParaRPr lang="en-GB" sz="1900" dirty="0"/>
          </a:p>
          <a:p>
            <a:r>
              <a:rPr lang="en-GB" sz="1900" b="1" dirty="0" err="1"/>
              <a:t>höhere</a:t>
            </a:r>
            <a:r>
              <a:rPr lang="en-GB" sz="1900" b="1" dirty="0"/>
              <a:t> </a:t>
            </a:r>
            <a:r>
              <a:rPr lang="en-GB" sz="1900" b="1" dirty="0" err="1"/>
              <a:t>Verarbeitungsgeschwindigkeit</a:t>
            </a:r>
            <a:r>
              <a:rPr lang="en-GB" sz="1900" b="1" dirty="0"/>
              <a:t> </a:t>
            </a:r>
            <a:r>
              <a:rPr lang="en-GB" sz="1900" b="1" dirty="0" err="1"/>
              <a:t>als</a:t>
            </a:r>
            <a:r>
              <a:rPr lang="en-GB" sz="1900" b="1" dirty="0"/>
              <a:t> </a:t>
            </a:r>
            <a:r>
              <a:rPr lang="en-GB" sz="1900" b="1" dirty="0" err="1"/>
              <a:t>vergleichbare</a:t>
            </a:r>
            <a:r>
              <a:rPr lang="en-GB" sz="1900" b="1" dirty="0"/>
              <a:t> </a:t>
            </a:r>
            <a:r>
              <a:rPr lang="en-GB" sz="1900" b="1" dirty="0" err="1"/>
              <a:t>Lösungen</a:t>
            </a:r>
            <a:br>
              <a:rPr lang="en-GB" sz="1900" b="1" dirty="0"/>
            </a:br>
            <a:r>
              <a:rPr lang="en-GB" sz="1900" dirty="0" err="1"/>
              <a:t>wie</a:t>
            </a:r>
            <a:r>
              <a:rPr lang="en-GB" sz="1900" dirty="0"/>
              <a:t> </a:t>
            </a:r>
            <a:r>
              <a:rPr lang="en-GB" sz="1900" dirty="0">
                <a:hlinkClick r:id="rId8" tooltip="IPsec"/>
              </a:rPr>
              <a:t>IPsec</a:t>
            </a:r>
            <a:r>
              <a:rPr lang="en-GB" sz="1900" dirty="0"/>
              <a:t> </a:t>
            </a:r>
            <a:r>
              <a:rPr lang="en-GB" sz="1900" dirty="0" err="1"/>
              <a:t>oder</a:t>
            </a:r>
            <a:r>
              <a:rPr lang="en-GB" sz="1900" dirty="0"/>
              <a:t> </a:t>
            </a:r>
            <a:r>
              <a:rPr lang="en-GB" sz="1900" dirty="0">
                <a:hlinkClick r:id="rId9"/>
              </a:rPr>
              <a:t>OpenVPN</a:t>
            </a:r>
            <a:r>
              <a:rPr lang="en-GB" sz="1900" dirty="0"/>
              <a:t>”</a:t>
            </a:r>
            <a:endParaRPr lang="en-DE" sz="1900" dirty="0"/>
          </a:p>
          <a:p>
            <a:endParaRPr lang="en-DE" sz="1900" dirty="0"/>
          </a:p>
        </p:txBody>
      </p:sp>
      <p:pic>
        <p:nvPicPr>
          <p:cNvPr id="6" name="Picture 2">
            <a:extLst>
              <a:ext uri="{FF2B5EF4-FFF2-40B4-BE49-F238E27FC236}">
                <a16:creationId xmlns:a16="http://schemas.microsoft.com/office/drawing/2014/main" id="{27D4EC8B-45EE-67A2-96E2-5A6048E31DF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28152" y="1041654"/>
            <a:ext cx="2794000"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862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7D31B-D297-874E-AE34-42E14DA34EEA}"/>
              </a:ext>
            </a:extLst>
          </p:cNvPr>
          <p:cNvSpPr>
            <a:spLocks noGrp="1"/>
          </p:cNvSpPr>
          <p:nvPr>
            <p:ph type="title"/>
          </p:nvPr>
        </p:nvSpPr>
        <p:spPr/>
        <p:txBody>
          <a:bodyPr>
            <a:normAutofit/>
          </a:bodyPr>
          <a:lstStyle/>
          <a:p>
            <a:r>
              <a:rPr lang="en-GB" dirty="0"/>
              <a:t>W</a:t>
            </a:r>
            <a:r>
              <a:rPr lang="en-DE" dirty="0"/>
              <a:t>as ist ein “vpn”?</a:t>
            </a:r>
          </a:p>
        </p:txBody>
      </p:sp>
      <p:sp>
        <p:nvSpPr>
          <p:cNvPr id="3" name="Content Placeholder 2">
            <a:extLst>
              <a:ext uri="{FF2B5EF4-FFF2-40B4-BE49-F238E27FC236}">
                <a16:creationId xmlns:a16="http://schemas.microsoft.com/office/drawing/2014/main" id="{F15B1A5F-C1A9-514E-9818-3C2F2C16D76C}"/>
              </a:ext>
            </a:extLst>
          </p:cNvPr>
          <p:cNvSpPr>
            <a:spLocks noGrp="1"/>
          </p:cNvSpPr>
          <p:nvPr>
            <p:ph idx="1"/>
          </p:nvPr>
        </p:nvSpPr>
        <p:spPr>
          <a:xfrm>
            <a:off x="1069848" y="2320412"/>
            <a:ext cx="10058400" cy="3851787"/>
          </a:xfrm>
        </p:spPr>
        <p:txBody>
          <a:bodyPr>
            <a:normAutofit/>
          </a:bodyPr>
          <a:lstStyle/>
          <a:p>
            <a:r>
              <a:rPr lang="en-DE" dirty="0"/>
              <a:t>“</a:t>
            </a:r>
            <a:r>
              <a:rPr lang="en-GB" b="1" dirty="0">
                <a:hlinkClick r:id="rId2"/>
              </a:rPr>
              <a:t>Virtual Private Network</a:t>
            </a:r>
            <a:endParaRPr lang="en-GB" b="1" dirty="0"/>
          </a:p>
          <a:p>
            <a:pPr lvl="1"/>
            <a:r>
              <a:rPr lang="en-GB" dirty="0"/>
              <a:t>(</a:t>
            </a:r>
            <a:r>
              <a:rPr lang="en-GB" dirty="0">
                <a:hlinkClick r:id="rId3" tooltip="Deutsche Sprache"/>
              </a:rPr>
              <a:t>deutsch</a:t>
            </a:r>
            <a:r>
              <a:rPr lang="en-GB" dirty="0"/>
              <a:t> „</a:t>
            </a:r>
            <a:r>
              <a:rPr lang="en-GB" dirty="0">
                <a:hlinkClick r:id="rId4"/>
              </a:rPr>
              <a:t>virtuelles</a:t>
            </a:r>
            <a:r>
              <a:rPr lang="en-GB" dirty="0"/>
              <a:t> </a:t>
            </a:r>
            <a:r>
              <a:rPr lang="en-GB" dirty="0">
                <a:hlinkClick r:id="rId5"/>
              </a:rPr>
              <a:t>privates</a:t>
            </a:r>
            <a:r>
              <a:rPr lang="en-GB" dirty="0"/>
              <a:t> </a:t>
            </a:r>
            <a:r>
              <a:rPr lang="en-GB" dirty="0">
                <a:hlinkClick r:id="rId6" tooltip="Rechnernetz"/>
              </a:rPr>
              <a:t>Netzwerk</a:t>
            </a:r>
            <a:r>
              <a:rPr lang="en-GB" dirty="0"/>
              <a:t>“; </a:t>
            </a:r>
            <a:r>
              <a:rPr lang="en-GB" i="1" dirty="0" err="1"/>
              <a:t>kurz</a:t>
            </a:r>
            <a:r>
              <a:rPr lang="en-GB" dirty="0"/>
              <a:t>: </a:t>
            </a:r>
            <a:r>
              <a:rPr lang="en-GB" b="1" dirty="0"/>
              <a:t>VPN</a:t>
            </a:r>
            <a:r>
              <a:rPr lang="en-GB" dirty="0"/>
              <a:t>)</a:t>
            </a:r>
          </a:p>
          <a:p>
            <a:pPr lvl="1"/>
            <a:r>
              <a:rPr lang="en-GB" dirty="0" err="1"/>
              <a:t>bezeichnet</a:t>
            </a:r>
            <a:r>
              <a:rPr lang="en-GB" dirty="0"/>
              <a:t> </a:t>
            </a:r>
            <a:r>
              <a:rPr lang="en-GB" dirty="0" err="1"/>
              <a:t>eine</a:t>
            </a:r>
            <a:r>
              <a:rPr lang="en-GB" dirty="0"/>
              <a:t> </a:t>
            </a:r>
            <a:r>
              <a:rPr lang="en-GB" dirty="0" err="1"/>
              <a:t>Netzwerkverbindung</a:t>
            </a:r>
            <a:r>
              <a:rPr lang="en-GB" dirty="0"/>
              <a:t>, die </a:t>
            </a:r>
            <a:r>
              <a:rPr lang="en-GB" b="1" dirty="0"/>
              <a:t>von </a:t>
            </a:r>
            <a:r>
              <a:rPr lang="en-GB" b="1" dirty="0" err="1"/>
              <a:t>Unbeteiligten</a:t>
            </a:r>
            <a:r>
              <a:rPr lang="en-GB" b="1" dirty="0"/>
              <a:t> </a:t>
            </a:r>
            <a:r>
              <a:rPr lang="en-GB" b="1" dirty="0" err="1"/>
              <a:t>nicht</a:t>
            </a:r>
            <a:r>
              <a:rPr lang="en-GB" b="1" dirty="0"/>
              <a:t> </a:t>
            </a:r>
            <a:r>
              <a:rPr lang="en-GB" b="1" dirty="0" err="1"/>
              <a:t>einsehbar</a:t>
            </a:r>
            <a:r>
              <a:rPr lang="en-GB" b="1" dirty="0"/>
              <a:t> </a:t>
            </a:r>
            <a:r>
              <a:rPr lang="en-GB" dirty="0" err="1"/>
              <a:t>ist</a:t>
            </a:r>
            <a:r>
              <a:rPr lang="en-GB" dirty="0"/>
              <a:t>.”</a:t>
            </a:r>
            <a:endParaRPr lang="en-DE" dirty="0"/>
          </a:p>
        </p:txBody>
      </p:sp>
    </p:spTree>
    <p:extLst>
      <p:ext uri="{BB962C8B-B14F-4D97-AF65-F5344CB8AC3E}">
        <p14:creationId xmlns:p14="http://schemas.microsoft.com/office/powerpoint/2010/main" val="4180226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4EDA4-433F-F6DF-2C1B-53C627321BB0}"/>
              </a:ext>
            </a:extLst>
          </p:cNvPr>
          <p:cNvSpPr>
            <a:spLocks noGrp="1"/>
          </p:cNvSpPr>
          <p:nvPr>
            <p:ph type="title"/>
          </p:nvPr>
        </p:nvSpPr>
        <p:spPr/>
        <p:txBody>
          <a:bodyPr>
            <a:normAutofit/>
          </a:bodyPr>
          <a:lstStyle/>
          <a:p>
            <a:r>
              <a:rPr lang="en-DE" dirty="0"/>
              <a:t>Empfehlung aus dem Kuketz-blog</a:t>
            </a:r>
            <a:br>
              <a:rPr lang="en-DE" dirty="0"/>
            </a:br>
            <a:r>
              <a:rPr lang="en-GB" sz="1400" dirty="0"/>
              <a:t>IT-</a:t>
            </a:r>
            <a:r>
              <a:rPr lang="en-GB" sz="1400" dirty="0" err="1"/>
              <a:t>Sicherheit</a:t>
            </a:r>
            <a:r>
              <a:rPr lang="en-GB" sz="1400" dirty="0"/>
              <a:t> | </a:t>
            </a:r>
            <a:r>
              <a:rPr lang="en-GB" sz="1400" dirty="0" err="1"/>
              <a:t>Datenschutz</a:t>
            </a:r>
            <a:r>
              <a:rPr lang="en-GB" sz="1400" dirty="0"/>
              <a:t> | Hacking</a:t>
            </a:r>
            <a:endParaRPr lang="en-DE" dirty="0"/>
          </a:p>
        </p:txBody>
      </p:sp>
      <p:sp>
        <p:nvSpPr>
          <p:cNvPr id="3" name="Content Placeholder 2">
            <a:extLst>
              <a:ext uri="{FF2B5EF4-FFF2-40B4-BE49-F238E27FC236}">
                <a16:creationId xmlns:a16="http://schemas.microsoft.com/office/drawing/2014/main" id="{E4B035B4-221A-1689-C792-15945A91F2F5}"/>
              </a:ext>
            </a:extLst>
          </p:cNvPr>
          <p:cNvSpPr>
            <a:spLocks noGrp="1"/>
          </p:cNvSpPr>
          <p:nvPr>
            <p:ph idx="1"/>
          </p:nvPr>
        </p:nvSpPr>
        <p:spPr/>
        <p:txBody>
          <a:bodyPr>
            <a:normAutofit/>
          </a:bodyPr>
          <a:lstStyle/>
          <a:p>
            <a:r>
              <a:rPr lang="en-GB" dirty="0">
                <a:hlinkClick r:id="rId2"/>
              </a:rPr>
              <a:t>https://www.kuketz-blog.de/empfehlungsecke/#vpn-anbieter</a:t>
            </a:r>
            <a:endParaRPr lang="en-GB" dirty="0"/>
          </a:p>
          <a:p>
            <a:endParaRPr lang="en-DE" dirty="0"/>
          </a:p>
          <a:p>
            <a:r>
              <a:rPr lang="en-GB" dirty="0"/>
              <a:t>Ein VPN </a:t>
            </a:r>
            <a:r>
              <a:rPr lang="en-GB" dirty="0" err="1"/>
              <a:t>ist</a:t>
            </a:r>
            <a:r>
              <a:rPr lang="en-GB" dirty="0"/>
              <a:t> </a:t>
            </a:r>
            <a:r>
              <a:rPr lang="en-GB" u="sng" dirty="0" err="1"/>
              <a:t>nicht</a:t>
            </a:r>
            <a:r>
              <a:rPr lang="en-GB" u="sng" dirty="0"/>
              <a:t> </a:t>
            </a:r>
            <a:r>
              <a:rPr lang="en-GB" dirty="0" err="1"/>
              <a:t>sinnvoll</a:t>
            </a:r>
            <a:r>
              <a:rPr lang="en-GB" dirty="0"/>
              <a:t> für </a:t>
            </a:r>
            <a:r>
              <a:rPr lang="en-GB" dirty="0" err="1"/>
              <a:t>folgende</a:t>
            </a:r>
            <a:r>
              <a:rPr lang="en-GB" dirty="0"/>
              <a:t> </a:t>
            </a:r>
            <a:r>
              <a:rPr lang="en-GB" dirty="0" err="1"/>
              <a:t>Zwecke</a:t>
            </a:r>
            <a:r>
              <a:rPr lang="en-GB" dirty="0"/>
              <a:t>:</a:t>
            </a:r>
          </a:p>
          <a:p>
            <a:pPr lvl="1">
              <a:buFont typeface="Arial" panose="020B0604020202020204" pitchFamily="34" charset="0"/>
              <a:buChar char="•"/>
            </a:pPr>
            <a:r>
              <a:rPr lang="en-GB" b="1" dirty="0" err="1"/>
              <a:t>Erreichen</a:t>
            </a:r>
            <a:r>
              <a:rPr lang="en-GB" b="1" dirty="0"/>
              <a:t> von </a:t>
            </a:r>
            <a:r>
              <a:rPr lang="en-GB" b="1" dirty="0" err="1"/>
              <a:t>Anonymität</a:t>
            </a:r>
            <a:endParaRPr lang="en-GB" b="1" dirty="0"/>
          </a:p>
          <a:p>
            <a:pPr lvl="1">
              <a:buFont typeface="Arial" panose="020B0604020202020204" pitchFamily="34" charset="0"/>
              <a:buChar char="•"/>
            </a:pPr>
            <a:r>
              <a:rPr lang="en-GB" dirty="0"/>
              <a:t>Schutz </a:t>
            </a:r>
            <a:r>
              <a:rPr lang="en-GB" dirty="0" err="1"/>
              <a:t>vor</a:t>
            </a:r>
            <a:r>
              <a:rPr lang="en-GB" dirty="0"/>
              <a:t> Hacking, Cyber-</a:t>
            </a:r>
            <a:r>
              <a:rPr lang="en-GB" dirty="0" err="1"/>
              <a:t>Bedrohungen</a:t>
            </a:r>
            <a:r>
              <a:rPr lang="en-GB" dirty="0"/>
              <a:t> und/</a:t>
            </a:r>
            <a:r>
              <a:rPr lang="en-GB" dirty="0" err="1"/>
              <a:t>oder</a:t>
            </a:r>
            <a:r>
              <a:rPr lang="en-GB" dirty="0"/>
              <a:t> </a:t>
            </a:r>
            <a:r>
              <a:rPr lang="en-GB" dirty="0" err="1"/>
              <a:t>Identitätsdiebstahl</a:t>
            </a:r>
            <a:endParaRPr lang="en-GB" dirty="0"/>
          </a:p>
          <a:p>
            <a:pPr lvl="1">
              <a:buFont typeface="Arial" panose="020B0604020202020204" pitchFamily="34" charset="0"/>
              <a:buChar char="•"/>
            </a:pPr>
            <a:r>
              <a:rPr lang="en-GB" dirty="0" err="1"/>
              <a:t>Verschleierung</a:t>
            </a:r>
            <a:r>
              <a:rPr lang="en-GB" dirty="0"/>
              <a:t> des GPS-</a:t>
            </a:r>
            <a:r>
              <a:rPr lang="en-GB" dirty="0" err="1"/>
              <a:t>Standorts</a:t>
            </a:r>
            <a:r>
              <a:rPr lang="en-GB" dirty="0"/>
              <a:t> (</a:t>
            </a:r>
            <a:r>
              <a:rPr lang="en-GB" dirty="0" err="1"/>
              <a:t>bspw</a:t>
            </a:r>
            <a:r>
              <a:rPr lang="en-GB" dirty="0"/>
              <a:t>. </a:t>
            </a:r>
            <a:r>
              <a:rPr lang="en-GB" dirty="0" err="1"/>
              <a:t>Mobilgerät</a:t>
            </a:r>
            <a:r>
              <a:rPr lang="en-GB" dirty="0"/>
              <a:t>)</a:t>
            </a:r>
          </a:p>
          <a:p>
            <a:pPr lvl="1">
              <a:buFont typeface="Arial" panose="020B0604020202020204" pitchFamily="34" charset="0"/>
              <a:buChar char="•"/>
            </a:pPr>
            <a:r>
              <a:rPr lang="en-GB" dirty="0" err="1"/>
              <a:t>Passwörter</a:t>
            </a:r>
            <a:r>
              <a:rPr lang="en-GB" dirty="0"/>
              <a:t> </a:t>
            </a:r>
            <a:r>
              <a:rPr lang="en-GB" dirty="0" err="1"/>
              <a:t>schützen</a:t>
            </a:r>
            <a:endParaRPr lang="en-GB" dirty="0"/>
          </a:p>
          <a:p>
            <a:pPr lvl="1">
              <a:buFont typeface="Arial" panose="020B0604020202020204" pitchFamily="34" charset="0"/>
              <a:buChar char="•"/>
            </a:pPr>
            <a:r>
              <a:rPr lang="en-GB" b="1" dirty="0" err="1"/>
              <a:t>Verhindern</a:t>
            </a:r>
            <a:r>
              <a:rPr lang="en-GB" b="1" dirty="0"/>
              <a:t>, </a:t>
            </a:r>
            <a:r>
              <a:rPr lang="en-GB" b="1" dirty="0" err="1"/>
              <a:t>dass</a:t>
            </a:r>
            <a:r>
              <a:rPr lang="en-GB" b="1" dirty="0"/>
              <a:t> Microsoft, Google </a:t>
            </a:r>
            <a:r>
              <a:rPr lang="en-GB" b="1" dirty="0" err="1"/>
              <a:t>oder</a:t>
            </a:r>
            <a:r>
              <a:rPr lang="en-GB" b="1" dirty="0"/>
              <a:t> Facebook private </a:t>
            </a:r>
            <a:r>
              <a:rPr lang="en-GB" b="1" dirty="0" err="1"/>
              <a:t>Daten</a:t>
            </a:r>
            <a:r>
              <a:rPr lang="en-GB" b="1" dirty="0"/>
              <a:t> </a:t>
            </a:r>
            <a:r>
              <a:rPr lang="en-GB" b="1" dirty="0" err="1"/>
              <a:t>sammeln</a:t>
            </a:r>
            <a:endParaRPr lang="en-GB" b="1" dirty="0"/>
          </a:p>
          <a:p>
            <a:pPr lvl="1">
              <a:buFont typeface="Arial" panose="020B0604020202020204" pitchFamily="34" charset="0"/>
              <a:buChar char="•"/>
            </a:pPr>
            <a:r>
              <a:rPr lang="en-GB" b="1" dirty="0" err="1"/>
              <a:t>Verhinderung</a:t>
            </a:r>
            <a:r>
              <a:rPr lang="en-GB" b="1" dirty="0"/>
              <a:t> von </a:t>
            </a:r>
            <a:r>
              <a:rPr lang="en-GB" b="1" dirty="0" err="1"/>
              <a:t>unerwünschter</a:t>
            </a:r>
            <a:r>
              <a:rPr lang="en-GB" b="1" dirty="0"/>
              <a:t> </a:t>
            </a:r>
            <a:r>
              <a:rPr lang="en-GB" b="1" dirty="0" err="1"/>
              <a:t>Profilbildung</a:t>
            </a:r>
            <a:r>
              <a:rPr lang="en-GB" b="1" dirty="0"/>
              <a:t>/Tracking </a:t>
            </a:r>
            <a:r>
              <a:rPr lang="en-GB" b="1" dirty="0" err="1"/>
              <a:t>durch</a:t>
            </a:r>
            <a:r>
              <a:rPr lang="en-GB" b="1" dirty="0"/>
              <a:t> </a:t>
            </a:r>
            <a:r>
              <a:rPr lang="en-GB" b="1" dirty="0" err="1"/>
              <a:t>soziale</a:t>
            </a:r>
            <a:r>
              <a:rPr lang="en-GB" b="1" dirty="0"/>
              <a:t> </a:t>
            </a:r>
            <a:r>
              <a:rPr lang="en-GB" b="1" dirty="0" err="1"/>
              <a:t>Netzwerke</a:t>
            </a:r>
            <a:r>
              <a:rPr lang="en-GB" b="1" dirty="0"/>
              <a:t>, </a:t>
            </a:r>
            <a:r>
              <a:rPr lang="en-GB" b="1" dirty="0" err="1"/>
              <a:t>Suchmaschinen</a:t>
            </a:r>
            <a:r>
              <a:rPr lang="en-GB" b="1" dirty="0"/>
              <a:t> </a:t>
            </a:r>
            <a:r>
              <a:rPr lang="en-GB" b="1" dirty="0" err="1"/>
              <a:t>oder</a:t>
            </a:r>
            <a:r>
              <a:rPr lang="en-GB" b="1" dirty="0"/>
              <a:t> </a:t>
            </a:r>
            <a:r>
              <a:rPr lang="en-GB" b="1" dirty="0" err="1"/>
              <a:t>andere</a:t>
            </a:r>
            <a:r>
              <a:rPr lang="en-GB" b="1" dirty="0"/>
              <a:t> </a:t>
            </a:r>
            <a:r>
              <a:rPr lang="en-GB" b="1" dirty="0" err="1"/>
              <a:t>Dienstleister</a:t>
            </a:r>
            <a:endParaRPr lang="en-GB" b="1" dirty="0"/>
          </a:p>
          <a:p>
            <a:pPr lvl="1">
              <a:buFont typeface="Arial" panose="020B0604020202020204" pitchFamily="34" charset="0"/>
              <a:buChar char="•"/>
            </a:pPr>
            <a:r>
              <a:rPr lang="en-GB" dirty="0" err="1"/>
              <a:t>Vermeidung</a:t>
            </a:r>
            <a:r>
              <a:rPr lang="en-GB" dirty="0"/>
              <a:t> von </a:t>
            </a:r>
            <a:r>
              <a:rPr lang="en-GB" dirty="0" err="1"/>
              <a:t>Daten</a:t>
            </a:r>
            <a:r>
              <a:rPr lang="en-GB" dirty="0"/>
              <a:t>-Leaks, </a:t>
            </a:r>
            <a:r>
              <a:rPr lang="en-GB" dirty="0" err="1"/>
              <a:t>bei</a:t>
            </a:r>
            <a:r>
              <a:rPr lang="en-GB" dirty="0"/>
              <a:t> der </a:t>
            </a:r>
            <a:r>
              <a:rPr lang="en-GB" dirty="0" err="1"/>
              <a:t>Nutzung</a:t>
            </a:r>
            <a:r>
              <a:rPr lang="en-GB" dirty="0"/>
              <a:t> von Online-</a:t>
            </a:r>
            <a:r>
              <a:rPr lang="en-GB" dirty="0" err="1"/>
              <a:t>Diensten</a:t>
            </a:r>
            <a:endParaRPr lang="en-GB" dirty="0"/>
          </a:p>
          <a:p>
            <a:endParaRPr lang="en-DE" dirty="0"/>
          </a:p>
        </p:txBody>
      </p:sp>
      <p:pic>
        <p:nvPicPr>
          <p:cNvPr id="4" name="Picture 3">
            <a:extLst>
              <a:ext uri="{FF2B5EF4-FFF2-40B4-BE49-F238E27FC236}">
                <a16:creationId xmlns:a16="http://schemas.microsoft.com/office/drawing/2014/main" id="{6663190D-2AF6-7BB8-4407-04F39989B34C}"/>
              </a:ext>
            </a:extLst>
          </p:cNvPr>
          <p:cNvPicPr>
            <a:picLocks noChangeAspect="1"/>
          </p:cNvPicPr>
          <p:nvPr/>
        </p:nvPicPr>
        <p:blipFill>
          <a:blip r:embed="rId3"/>
          <a:stretch>
            <a:fillRect/>
          </a:stretch>
        </p:blipFill>
        <p:spPr>
          <a:xfrm>
            <a:off x="10787062" y="0"/>
            <a:ext cx="1404937" cy="1956337"/>
          </a:xfrm>
          <a:prstGeom prst="rect">
            <a:avLst/>
          </a:prstGeom>
        </p:spPr>
      </p:pic>
    </p:spTree>
    <p:extLst>
      <p:ext uri="{BB962C8B-B14F-4D97-AF65-F5344CB8AC3E}">
        <p14:creationId xmlns:p14="http://schemas.microsoft.com/office/powerpoint/2010/main" val="2672827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1BC7F-1273-C8FE-C6A3-7DE5ECDFB9C2}"/>
              </a:ext>
            </a:extLst>
          </p:cNvPr>
          <p:cNvSpPr>
            <a:spLocks noGrp="1"/>
          </p:cNvSpPr>
          <p:nvPr>
            <p:ph type="title"/>
          </p:nvPr>
        </p:nvSpPr>
        <p:spPr/>
        <p:txBody>
          <a:bodyPr>
            <a:normAutofit/>
          </a:bodyPr>
          <a:lstStyle/>
          <a:p>
            <a:r>
              <a:rPr lang="en-GB" u="sng" dirty="0" err="1"/>
              <a:t>kann</a:t>
            </a:r>
            <a:r>
              <a:rPr lang="en-GB" dirty="0"/>
              <a:t> in </a:t>
            </a:r>
            <a:r>
              <a:rPr lang="en-GB" dirty="0" err="1"/>
              <a:t>einigen</a:t>
            </a:r>
            <a:r>
              <a:rPr lang="en-GB" dirty="0"/>
              <a:t> </a:t>
            </a:r>
            <a:r>
              <a:rPr lang="en-GB" dirty="0" err="1"/>
              <a:t>Fällen</a:t>
            </a:r>
            <a:r>
              <a:rPr lang="en-GB" dirty="0"/>
              <a:t> </a:t>
            </a:r>
            <a:r>
              <a:rPr lang="en-GB" dirty="0" err="1"/>
              <a:t>nützlich</a:t>
            </a:r>
            <a:r>
              <a:rPr lang="en-GB" dirty="0"/>
              <a:t> sein:</a:t>
            </a:r>
            <a:endParaRPr lang="en-DE" dirty="0"/>
          </a:p>
        </p:txBody>
      </p:sp>
      <p:sp>
        <p:nvSpPr>
          <p:cNvPr id="3" name="Content Placeholder 2">
            <a:extLst>
              <a:ext uri="{FF2B5EF4-FFF2-40B4-BE49-F238E27FC236}">
                <a16:creationId xmlns:a16="http://schemas.microsoft.com/office/drawing/2014/main" id="{73C3DE3C-4420-4367-AD58-352E059DC5B2}"/>
              </a:ext>
            </a:extLst>
          </p:cNvPr>
          <p:cNvSpPr>
            <a:spLocks noGrp="1"/>
          </p:cNvSpPr>
          <p:nvPr>
            <p:ph idx="1"/>
          </p:nvPr>
        </p:nvSpPr>
        <p:spPr/>
        <p:txBody>
          <a:bodyPr>
            <a:normAutofit lnSpcReduction="10000"/>
          </a:bodyPr>
          <a:lstStyle/>
          <a:p>
            <a:r>
              <a:rPr lang="en-GB" dirty="0" err="1"/>
              <a:t>Verbesserung</a:t>
            </a:r>
            <a:r>
              <a:rPr lang="en-GB" dirty="0"/>
              <a:t> der </a:t>
            </a:r>
            <a:r>
              <a:rPr lang="en-GB" dirty="0" err="1"/>
              <a:t>Sicherheit</a:t>
            </a:r>
            <a:r>
              <a:rPr lang="en-GB" dirty="0"/>
              <a:t> in </a:t>
            </a:r>
            <a:r>
              <a:rPr lang="en-GB" dirty="0" err="1"/>
              <a:t>unsicheren</a:t>
            </a:r>
            <a:r>
              <a:rPr lang="en-GB" dirty="0"/>
              <a:t>/</a:t>
            </a:r>
            <a:r>
              <a:rPr lang="en-GB" dirty="0" err="1"/>
              <a:t>nicht</a:t>
            </a:r>
            <a:r>
              <a:rPr lang="en-GB" dirty="0"/>
              <a:t> </a:t>
            </a:r>
            <a:r>
              <a:rPr lang="en-GB" dirty="0" err="1"/>
              <a:t>vertrauenswürdigen</a:t>
            </a:r>
            <a:r>
              <a:rPr lang="en-GB" dirty="0"/>
              <a:t> </a:t>
            </a:r>
            <a:r>
              <a:rPr lang="en-GB" dirty="0" err="1"/>
              <a:t>öffentlichen</a:t>
            </a:r>
            <a:r>
              <a:rPr lang="en-GB" dirty="0"/>
              <a:t> </a:t>
            </a:r>
            <a:r>
              <a:rPr lang="en-GB" dirty="0" err="1"/>
              <a:t>Netzwerken</a:t>
            </a:r>
            <a:r>
              <a:rPr lang="en-GB" dirty="0"/>
              <a:t> (Cafés, </a:t>
            </a:r>
            <a:r>
              <a:rPr lang="en-GB" dirty="0" err="1"/>
              <a:t>Züge</a:t>
            </a:r>
            <a:r>
              <a:rPr lang="en-GB" dirty="0"/>
              <a:t> etc.) </a:t>
            </a:r>
            <a:r>
              <a:rPr lang="en-GB" dirty="0" err="1"/>
              <a:t>durch</a:t>
            </a:r>
            <a:r>
              <a:rPr lang="en-GB" dirty="0"/>
              <a:t> </a:t>
            </a:r>
            <a:r>
              <a:rPr lang="en-GB" dirty="0" err="1"/>
              <a:t>Prävention</a:t>
            </a:r>
            <a:r>
              <a:rPr lang="en-GB" dirty="0"/>
              <a:t> von </a:t>
            </a:r>
            <a:r>
              <a:rPr lang="en-GB" dirty="0">
                <a:hlinkClick r:id="rId2"/>
              </a:rPr>
              <a:t>Man-in-the-Middle-Angriffen</a:t>
            </a:r>
            <a:endParaRPr lang="en-GB" dirty="0"/>
          </a:p>
          <a:p>
            <a:r>
              <a:rPr lang="en-GB" b="1" dirty="0" err="1"/>
              <a:t>Umgehung</a:t>
            </a:r>
            <a:r>
              <a:rPr lang="en-GB" b="1" dirty="0"/>
              <a:t> von </a:t>
            </a:r>
            <a:r>
              <a:rPr lang="en-GB" b="1" dirty="0" err="1"/>
              <a:t>Zensur</a:t>
            </a:r>
            <a:r>
              <a:rPr lang="en-GB" b="1" dirty="0"/>
              <a:t> </a:t>
            </a:r>
            <a:r>
              <a:rPr lang="en-GB" b="1" dirty="0" err="1"/>
              <a:t>oder</a:t>
            </a:r>
            <a:r>
              <a:rPr lang="en-GB" b="1" dirty="0"/>
              <a:t> </a:t>
            </a:r>
            <a:r>
              <a:rPr lang="en-GB" b="1" dirty="0" err="1"/>
              <a:t>geografischen</a:t>
            </a:r>
            <a:r>
              <a:rPr lang="en-GB" b="1" dirty="0"/>
              <a:t> </a:t>
            </a:r>
            <a:r>
              <a:rPr lang="en-GB" b="1" dirty="0" err="1"/>
              <a:t>Sperren</a:t>
            </a:r>
            <a:r>
              <a:rPr lang="en-GB" b="1" dirty="0"/>
              <a:t> </a:t>
            </a:r>
            <a:r>
              <a:rPr lang="en-GB" dirty="0"/>
              <a:t>(</a:t>
            </a:r>
            <a:r>
              <a:rPr lang="en-GB" dirty="0" err="1"/>
              <a:t>Geoblocking</a:t>
            </a:r>
            <a:r>
              <a:rPr lang="en-GB" dirty="0"/>
              <a:t>) von Websites und </a:t>
            </a:r>
            <a:r>
              <a:rPr lang="en-GB" dirty="0" err="1"/>
              <a:t>Inhalten</a:t>
            </a:r>
            <a:endParaRPr lang="en-GB" dirty="0"/>
          </a:p>
          <a:p>
            <a:r>
              <a:rPr lang="en-GB" b="1" dirty="0" err="1"/>
              <a:t>Verschlüsselung</a:t>
            </a:r>
            <a:r>
              <a:rPr lang="en-GB" b="1" dirty="0"/>
              <a:t> der </a:t>
            </a:r>
            <a:r>
              <a:rPr lang="en-GB" b="1" dirty="0" err="1"/>
              <a:t>Kommunikation</a:t>
            </a:r>
            <a:r>
              <a:rPr lang="en-GB" b="1" dirty="0"/>
              <a:t>, </a:t>
            </a:r>
            <a:r>
              <a:rPr lang="en-GB" b="1" dirty="0" err="1"/>
              <a:t>damit</a:t>
            </a:r>
            <a:r>
              <a:rPr lang="en-GB" b="1" dirty="0"/>
              <a:t> der Internet- </a:t>
            </a:r>
            <a:r>
              <a:rPr lang="en-GB" b="1" dirty="0" err="1"/>
              <a:t>oder</a:t>
            </a:r>
            <a:r>
              <a:rPr lang="en-GB" b="1" dirty="0"/>
              <a:t> </a:t>
            </a:r>
            <a:r>
              <a:rPr lang="en-GB" b="1" dirty="0" err="1"/>
              <a:t>Mobilfunkanbieter</a:t>
            </a:r>
            <a:r>
              <a:rPr lang="en-GB" b="1" dirty="0"/>
              <a:t> die Online-</a:t>
            </a:r>
            <a:r>
              <a:rPr lang="en-GB" b="1" dirty="0" err="1"/>
              <a:t>Aktivitäten</a:t>
            </a:r>
            <a:r>
              <a:rPr lang="en-GB" b="1" dirty="0"/>
              <a:t> </a:t>
            </a:r>
            <a:r>
              <a:rPr lang="en-GB" b="1" dirty="0" err="1"/>
              <a:t>nicht</a:t>
            </a:r>
            <a:r>
              <a:rPr lang="en-GB" b="1" dirty="0"/>
              <a:t> </a:t>
            </a:r>
            <a:r>
              <a:rPr lang="en-GB" b="1" dirty="0" err="1"/>
              <a:t>überwachen</a:t>
            </a:r>
            <a:r>
              <a:rPr lang="en-GB" b="1" dirty="0"/>
              <a:t> </a:t>
            </a:r>
            <a:r>
              <a:rPr lang="en-GB" b="1" dirty="0" err="1"/>
              <a:t>oder</a:t>
            </a:r>
            <a:r>
              <a:rPr lang="en-GB" b="1" dirty="0"/>
              <a:t> </a:t>
            </a:r>
            <a:r>
              <a:rPr lang="en-GB" b="1" dirty="0" err="1"/>
              <a:t>aufzeichnen</a:t>
            </a:r>
            <a:r>
              <a:rPr lang="en-GB" b="1" dirty="0"/>
              <a:t> </a:t>
            </a:r>
            <a:r>
              <a:rPr lang="en-GB" b="1" dirty="0" err="1"/>
              <a:t>kann</a:t>
            </a:r>
            <a:endParaRPr lang="en-GB" b="1" dirty="0"/>
          </a:p>
          <a:p>
            <a:r>
              <a:rPr lang="en-GB" b="1" dirty="0" err="1"/>
              <a:t>Verschlüsselung</a:t>
            </a:r>
            <a:r>
              <a:rPr lang="en-GB" b="1" dirty="0"/>
              <a:t> der DNS-</a:t>
            </a:r>
            <a:r>
              <a:rPr lang="en-GB" b="1" dirty="0" err="1"/>
              <a:t>Anfragen</a:t>
            </a:r>
            <a:r>
              <a:rPr lang="en-GB" b="1" dirty="0"/>
              <a:t>, </a:t>
            </a:r>
            <a:r>
              <a:rPr lang="en-GB" b="1" dirty="0" err="1"/>
              <a:t>damit</a:t>
            </a:r>
            <a:r>
              <a:rPr lang="en-GB" b="1" dirty="0"/>
              <a:t> der Internet- </a:t>
            </a:r>
            <a:r>
              <a:rPr lang="en-GB" b="1" dirty="0" err="1"/>
              <a:t>oder</a:t>
            </a:r>
            <a:r>
              <a:rPr lang="en-GB" b="1" dirty="0"/>
              <a:t> </a:t>
            </a:r>
            <a:r>
              <a:rPr lang="en-GB" b="1" dirty="0" err="1"/>
              <a:t>Mobilfunkbetreiber</a:t>
            </a:r>
            <a:r>
              <a:rPr lang="en-GB" b="1" dirty="0"/>
              <a:t> die </a:t>
            </a:r>
            <a:r>
              <a:rPr lang="en-GB" b="1" dirty="0" err="1"/>
              <a:t>besuchten</a:t>
            </a:r>
            <a:r>
              <a:rPr lang="en-GB" b="1" dirty="0"/>
              <a:t> Domains </a:t>
            </a:r>
            <a:r>
              <a:rPr lang="en-GB" b="1" dirty="0" err="1"/>
              <a:t>nicht</a:t>
            </a:r>
            <a:r>
              <a:rPr lang="en-GB" b="1" dirty="0"/>
              <a:t> </a:t>
            </a:r>
            <a:r>
              <a:rPr lang="en-GB" b="1" dirty="0" err="1"/>
              <a:t>protokollieren</a:t>
            </a:r>
            <a:r>
              <a:rPr lang="en-GB" b="1" dirty="0"/>
              <a:t> </a:t>
            </a:r>
            <a:r>
              <a:rPr lang="en-GB" b="1" dirty="0" err="1"/>
              <a:t>kann</a:t>
            </a:r>
            <a:endParaRPr lang="en-GB" b="1" dirty="0"/>
          </a:p>
          <a:p>
            <a:r>
              <a:rPr lang="en-GB" dirty="0" err="1"/>
              <a:t>Verstecken</a:t>
            </a:r>
            <a:r>
              <a:rPr lang="en-GB" dirty="0"/>
              <a:t>/</a:t>
            </a:r>
            <a:r>
              <a:rPr lang="en-GB" dirty="0" err="1"/>
              <a:t>Maskieren</a:t>
            </a:r>
            <a:r>
              <a:rPr lang="en-GB" dirty="0"/>
              <a:t> der IP-</a:t>
            </a:r>
            <a:r>
              <a:rPr lang="en-GB" dirty="0" err="1"/>
              <a:t>Adresse</a:t>
            </a:r>
            <a:r>
              <a:rPr lang="en-GB" dirty="0"/>
              <a:t> </a:t>
            </a:r>
            <a:r>
              <a:rPr lang="en-GB" dirty="0" err="1"/>
              <a:t>vor</a:t>
            </a:r>
            <a:r>
              <a:rPr lang="en-GB" dirty="0"/>
              <a:t> den </a:t>
            </a:r>
            <a:r>
              <a:rPr lang="en-GB" dirty="0" err="1"/>
              <a:t>besuchten</a:t>
            </a:r>
            <a:r>
              <a:rPr lang="en-GB" dirty="0"/>
              <a:t> Websites und </a:t>
            </a:r>
            <a:r>
              <a:rPr lang="en-GB" dirty="0" err="1"/>
              <a:t>Servern</a:t>
            </a:r>
            <a:endParaRPr lang="en-GB" dirty="0"/>
          </a:p>
          <a:p>
            <a:r>
              <a:rPr lang="en-GB" b="1" dirty="0" err="1"/>
              <a:t>Getunnelte</a:t>
            </a:r>
            <a:r>
              <a:rPr lang="en-GB" b="1" dirty="0"/>
              <a:t> </a:t>
            </a:r>
            <a:r>
              <a:rPr lang="en-GB" b="1" dirty="0" err="1"/>
              <a:t>Verbindung</a:t>
            </a:r>
            <a:r>
              <a:rPr lang="en-GB" b="1" dirty="0"/>
              <a:t> </a:t>
            </a:r>
            <a:r>
              <a:rPr lang="en-GB" b="1" dirty="0" err="1"/>
              <a:t>nach</a:t>
            </a:r>
            <a:r>
              <a:rPr lang="en-GB" b="1" dirty="0"/>
              <a:t> </a:t>
            </a:r>
            <a:r>
              <a:rPr lang="en-GB" b="1" dirty="0" err="1"/>
              <a:t>Hause</a:t>
            </a:r>
            <a:r>
              <a:rPr lang="en-GB" b="1" dirty="0"/>
              <a:t> und/</a:t>
            </a:r>
            <a:r>
              <a:rPr lang="en-GB" b="1" dirty="0" err="1"/>
              <a:t>oder</a:t>
            </a:r>
            <a:r>
              <a:rPr lang="en-GB" b="1" dirty="0"/>
              <a:t> </a:t>
            </a:r>
            <a:r>
              <a:rPr lang="en-GB" b="1" dirty="0" err="1"/>
              <a:t>zum</a:t>
            </a:r>
            <a:r>
              <a:rPr lang="en-GB" b="1" dirty="0"/>
              <a:t> </a:t>
            </a:r>
            <a:r>
              <a:rPr lang="en-GB" b="1" dirty="0" err="1"/>
              <a:t>Arbeitgeber</a:t>
            </a:r>
            <a:r>
              <a:rPr lang="en-GB" b="1" dirty="0"/>
              <a:t>, um auf </a:t>
            </a:r>
            <a:r>
              <a:rPr lang="en-GB" b="1" dirty="0" err="1"/>
              <a:t>Dienste</a:t>
            </a:r>
            <a:r>
              <a:rPr lang="en-GB" b="1" dirty="0"/>
              <a:t> </a:t>
            </a:r>
            <a:r>
              <a:rPr lang="en-GB" b="1" dirty="0" err="1"/>
              <a:t>zuzugreifen</a:t>
            </a:r>
            <a:r>
              <a:rPr lang="en-GB" b="1" dirty="0"/>
              <a:t>, die </a:t>
            </a:r>
            <a:r>
              <a:rPr lang="en-GB" b="1" dirty="0" err="1"/>
              <a:t>nicht</a:t>
            </a:r>
            <a:r>
              <a:rPr lang="en-GB" b="1" dirty="0"/>
              <a:t> </a:t>
            </a:r>
            <a:r>
              <a:rPr lang="en-GB" b="1" dirty="0" err="1"/>
              <a:t>direkt</a:t>
            </a:r>
            <a:r>
              <a:rPr lang="en-GB" b="1" dirty="0"/>
              <a:t> </a:t>
            </a:r>
            <a:r>
              <a:rPr lang="en-GB" b="1" dirty="0" err="1"/>
              <a:t>über</a:t>
            </a:r>
            <a:r>
              <a:rPr lang="en-GB" b="1" dirty="0"/>
              <a:t> das Internet </a:t>
            </a:r>
            <a:r>
              <a:rPr lang="en-GB" b="1" dirty="0" err="1"/>
              <a:t>erreichbar</a:t>
            </a:r>
            <a:r>
              <a:rPr lang="en-GB" b="1" dirty="0"/>
              <a:t> </a:t>
            </a:r>
            <a:r>
              <a:rPr lang="en-GB" b="1" dirty="0" err="1"/>
              <a:t>sind</a:t>
            </a:r>
            <a:endParaRPr lang="en-GB" b="1" dirty="0"/>
          </a:p>
          <a:p>
            <a:endParaRPr lang="en-DE" dirty="0"/>
          </a:p>
        </p:txBody>
      </p:sp>
    </p:spTree>
    <p:extLst>
      <p:ext uri="{BB962C8B-B14F-4D97-AF65-F5344CB8AC3E}">
        <p14:creationId xmlns:p14="http://schemas.microsoft.com/office/powerpoint/2010/main" val="1514934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CEC5A-D276-27BE-2849-6CBE758669CC}"/>
              </a:ext>
            </a:extLst>
          </p:cNvPr>
          <p:cNvSpPr>
            <a:spLocks noGrp="1"/>
          </p:cNvSpPr>
          <p:nvPr>
            <p:ph type="title"/>
          </p:nvPr>
        </p:nvSpPr>
        <p:spPr/>
        <p:txBody>
          <a:bodyPr>
            <a:normAutofit/>
          </a:bodyPr>
          <a:lstStyle/>
          <a:p>
            <a:r>
              <a:rPr lang="en-DE" dirty="0"/>
              <a:t>TL;DR</a:t>
            </a:r>
          </a:p>
        </p:txBody>
      </p:sp>
      <p:sp>
        <p:nvSpPr>
          <p:cNvPr id="3" name="Content Placeholder 2">
            <a:extLst>
              <a:ext uri="{FF2B5EF4-FFF2-40B4-BE49-F238E27FC236}">
                <a16:creationId xmlns:a16="http://schemas.microsoft.com/office/drawing/2014/main" id="{62276C4A-00D4-20FF-A8E3-99B6C63C31A2}"/>
              </a:ext>
            </a:extLst>
          </p:cNvPr>
          <p:cNvSpPr>
            <a:spLocks noGrp="1"/>
          </p:cNvSpPr>
          <p:nvPr>
            <p:ph idx="1"/>
          </p:nvPr>
        </p:nvSpPr>
        <p:spPr>
          <a:xfrm>
            <a:off x="1069848" y="2320412"/>
            <a:ext cx="10058400" cy="3851787"/>
          </a:xfrm>
        </p:spPr>
        <p:txBody>
          <a:bodyPr>
            <a:normAutofit/>
          </a:bodyPr>
          <a:lstStyle/>
          <a:p>
            <a:r>
              <a:rPr lang="en-DE" b="1" dirty="0"/>
              <a:t>Pi-hole</a:t>
            </a:r>
          </a:p>
          <a:p>
            <a:pPr lvl="1"/>
            <a:r>
              <a:rPr lang="en-DE" dirty="0"/>
              <a:t>Abwehr von “nerviger” Werbung</a:t>
            </a:r>
          </a:p>
          <a:p>
            <a:pPr lvl="1"/>
            <a:r>
              <a:rPr lang="en-DE" dirty="0"/>
              <a:t>Schutz vor Tracking von neugierigen Firmen/Konzernen</a:t>
            </a:r>
          </a:p>
          <a:p>
            <a:pPr lvl="1"/>
            <a:r>
              <a:rPr lang="en-DE" dirty="0"/>
              <a:t>Malware-Schutz</a:t>
            </a:r>
          </a:p>
          <a:p>
            <a:pPr lvl="1"/>
            <a:r>
              <a:rPr lang="en-GB" dirty="0"/>
              <a:t>S</a:t>
            </a:r>
            <a:r>
              <a:rPr lang="en-DE" dirty="0"/>
              <a:t>chnellere Ladezeiten von Webseiten ✨</a:t>
            </a:r>
          </a:p>
          <a:p>
            <a:pPr lvl="1"/>
            <a:endParaRPr lang="en-DE" dirty="0"/>
          </a:p>
          <a:p>
            <a:r>
              <a:rPr lang="en-DE" b="1" dirty="0"/>
              <a:t>WireGuard VPN</a:t>
            </a:r>
          </a:p>
          <a:p>
            <a:pPr lvl="1"/>
            <a:r>
              <a:rPr lang="en-DE" dirty="0"/>
              <a:t>Schutz vor “neugierigen” Providern</a:t>
            </a:r>
          </a:p>
          <a:p>
            <a:pPr lvl="1"/>
            <a:r>
              <a:rPr lang="en-GB" dirty="0"/>
              <a:t>S</a:t>
            </a:r>
            <a:r>
              <a:rPr lang="en-DE" dirty="0"/>
              <a:t>owie staatlichen Institutionen (wer’s braucht…)</a:t>
            </a:r>
          </a:p>
          <a:p>
            <a:pPr lvl="1"/>
            <a:r>
              <a:rPr lang="en-DE" dirty="0"/>
              <a:t>Split-Tunnel möglich:</a:t>
            </a:r>
          </a:p>
          <a:p>
            <a:pPr lvl="2"/>
            <a:r>
              <a:rPr lang="en-DE" dirty="0"/>
              <a:t>nur DNS, keine Geoblocking-Umgehung, Kommunikationsüberwachung</a:t>
            </a:r>
          </a:p>
        </p:txBody>
      </p:sp>
    </p:spTree>
    <p:extLst>
      <p:ext uri="{BB962C8B-B14F-4D97-AF65-F5344CB8AC3E}">
        <p14:creationId xmlns:p14="http://schemas.microsoft.com/office/powerpoint/2010/main" val="2454239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7FD76-633C-CCB9-2964-6FF6C8E5350C}"/>
              </a:ext>
            </a:extLst>
          </p:cNvPr>
          <p:cNvSpPr>
            <a:spLocks noGrp="1"/>
          </p:cNvSpPr>
          <p:nvPr>
            <p:ph type="title"/>
          </p:nvPr>
        </p:nvSpPr>
        <p:spPr/>
        <p:txBody>
          <a:bodyPr/>
          <a:lstStyle/>
          <a:p>
            <a:r>
              <a:rPr lang="en-GB" dirty="0"/>
              <a:t>W</a:t>
            </a:r>
            <a:r>
              <a:rPr lang="en-DE" dirty="0"/>
              <a:t>arum machen wir das?</a:t>
            </a:r>
          </a:p>
        </p:txBody>
      </p:sp>
      <p:sp>
        <p:nvSpPr>
          <p:cNvPr id="4" name="Text Placeholder 3">
            <a:extLst>
              <a:ext uri="{FF2B5EF4-FFF2-40B4-BE49-F238E27FC236}">
                <a16:creationId xmlns:a16="http://schemas.microsoft.com/office/drawing/2014/main" id="{81AC8FFB-8540-F80D-DFAD-373CB312E9FE}"/>
              </a:ext>
            </a:extLst>
          </p:cNvPr>
          <p:cNvSpPr>
            <a:spLocks noGrp="1"/>
          </p:cNvSpPr>
          <p:nvPr>
            <p:ph type="body" idx="1"/>
          </p:nvPr>
        </p:nvSpPr>
        <p:spPr/>
        <p:txBody>
          <a:bodyPr/>
          <a:lstStyle/>
          <a:p>
            <a:endParaRPr lang="en-DE"/>
          </a:p>
        </p:txBody>
      </p:sp>
    </p:spTree>
    <p:extLst>
      <p:ext uri="{BB962C8B-B14F-4D97-AF65-F5344CB8AC3E}">
        <p14:creationId xmlns:p14="http://schemas.microsoft.com/office/powerpoint/2010/main" val="4450764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3D906-6E1A-005D-62A3-C65CFA9E5576}"/>
              </a:ext>
            </a:extLst>
          </p:cNvPr>
          <p:cNvSpPr>
            <a:spLocks noGrp="1"/>
          </p:cNvSpPr>
          <p:nvPr>
            <p:ph type="title"/>
          </p:nvPr>
        </p:nvSpPr>
        <p:spPr/>
        <p:txBody>
          <a:bodyPr>
            <a:noAutofit/>
          </a:bodyPr>
          <a:lstStyle/>
          <a:p>
            <a:r>
              <a:rPr lang="en-GB" sz="4800" dirty="0"/>
              <a:t>S</a:t>
            </a:r>
            <a:r>
              <a:rPr lang="en-DE" sz="4800" dirty="0"/>
              <a:t>urfen/Computernutzung ohne Belästigung, Überwachung u. Gefährdung</a:t>
            </a:r>
          </a:p>
        </p:txBody>
      </p:sp>
      <p:sp>
        <p:nvSpPr>
          <p:cNvPr id="3" name="Content Placeholder 2">
            <a:extLst>
              <a:ext uri="{FF2B5EF4-FFF2-40B4-BE49-F238E27FC236}">
                <a16:creationId xmlns:a16="http://schemas.microsoft.com/office/drawing/2014/main" id="{0BCB856D-53D3-5879-DD45-A1A91D7A3D49}"/>
              </a:ext>
            </a:extLst>
          </p:cNvPr>
          <p:cNvSpPr>
            <a:spLocks noGrp="1"/>
          </p:cNvSpPr>
          <p:nvPr>
            <p:ph idx="1"/>
          </p:nvPr>
        </p:nvSpPr>
        <p:spPr/>
        <p:txBody>
          <a:bodyPr>
            <a:normAutofit fontScale="92500" lnSpcReduction="10000"/>
          </a:bodyPr>
          <a:lstStyle/>
          <a:p>
            <a:r>
              <a:rPr lang="en-DE" sz="1600" b="1" dirty="0"/>
              <a:t>Werbung</a:t>
            </a:r>
            <a:r>
              <a:rPr lang="en-DE" sz="1600" dirty="0"/>
              <a:t> / Advertising</a:t>
            </a:r>
          </a:p>
          <a:p>
            <a:r>
              <a:rPr lang="en-DE" sz="1600" b="1" dirty="0"/>
              <a:t>Tracking</a:t>
            </a:r>
            <a:r>
              <a:rPr lang="en-DE" sz="1600" dirty="0"/>
              <a:t> + Telemetrie</a:t>
            </a:r>
          </a:p>
          <a:p>
            <a:pPr lvl="1"/>
            <a:r>
              <a:rPr lang="en-DE" sz="1200" dirty="0"/>
              <a:t>&gt;1000 Firmen (nicht nur GAFAM (“Big Tech”)) kennen dich besser als du dich selber kennst und deine Familie und Freunde dich kennen!!!</a:t>
            </a:r>
          </a:p>
          <a:p>
            <a:r>
              <a:rPr lang="en-DE" sz="1600" b="1" dirty="0"/>
              <a:t>Malware</a:t>
            </a:r>
            <a:r>
              <a:rPr lang="en-DE" sz="1600" dirty="0"/>
              <a:t> / Malvertising</a:t>
            </a:r>
          </a:p>
          <a:p>
            <a:endParaRPr lang="en-DE" sz="1600" dirty="0"/>
          </a:p>
          <a:p>
            <a:r>
              <a:rPr lang="en-DE" sz="1600" dirty="0"/>
              <a:t>Plus:</a:t>
            </a:r>
          </a:p>
          <a:p>
            <a:pPr lvl="1"/>
            <a:r>
              <a:rPr lang="en-DE" sz="1600" dirty="0"/>
              <a:t>Jungendgefährdende Seiten (je nach Alter) / NSFW</a:t>
            </a:r>
          </a:p>
          <a:p>
            <a:pPr lvl="1"/>
            <a:r>
              <a:rPr lang="en-DE" sz="1600" dirty="0"/>
              <a:t>Social Media (bei Bedarf)</a:t>
            </a:r>
          </a:p>
          <a:p>
            <a:pPr lvl="1"/>
            <a:r>
              <a:rPr lang="en-DE" sz="1600" dirty="0"/>
              <a:t>Umgehung von Provider-Sperren/Zensur…</a:t>
            </a:r>
          </a:p>
          <a:p>
            <a:pPr lvl="2"/>
            <a:endParaRPr lang="en-DE" dirty="0"/>
          </a:p>
          <a:p>
            <a:r>
              <a:rPr lang="en-DE" sz="1600" dirty="0"/>
              <a:t>Auf </a:t>
            </a:r>
            <a:r>
              <a:rPr lang="en-DE" sz="1600" b="1" dirty="0"/>
              <a:t>allen Geräten</a:t>
            </a:r>
            <a:r>
              <a:rPr lang="en-DE" sz="1600" dirty="0"/>
              <a:t>: Smartphone, Tablets, PCs, Fernseher, Sticks…</a:t>
            </a:r>
          </a:p>
          <a:p>
            <a:pPr lvl="1"/>
            <a:r>
              <a:rPr lang="en-DE" sz="1600" dirty="0"/>
              <a:t>An allen Orten</a:t>
            </a:r>
          </a:p>
          <a:p>
            <a:pPr lvl="1"/>
            <a:r>
              <a:rPr lang="en-DE" sz="1600" dirty="0"/>
              <a:t>Zuhause im WLAN</a:t>
            </a:r>
          </a:p>
          <a:p>
            <a:pPr lvl="1"/>
            <a:r>
              <a:rPr lang="en-DE" sz="1600" dirty="0"/>
              <a:t>Unterwegs in Gäste-WLANs,  im Mobilfunknetz, in jedem Land (DE, EU, Welt)</a:t>
            </a:r>
          </a:p>
        </p:txBody>
      </p:sp>
    </p:spTree>
    <p:extLst>
      <p:ext uri="{BB962C8B-B14F-4D97-AF65-F5344CB8AC3E}">
        <p14:creationId xmlns:p14="http://schemas.microsoft.com/office/powerpoint/2010/main" val="3919364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2B02A-C978-CE39-1BB9-297BF328B58C}"/>
              </a:ext>
            </a:extLst>
          </p:cNvPr>
          <p:cNvSpPr>
            <a:spLocks noGrp="1"/>
          </p:cNvSpPr>
          <p:nvPr>
            <p:ph type="title"/>
          </p:nvPr>
        </p:nvSpPr>
        <p:spPr/>
        <p:txBody>
          <a:bodyPr>
            <a:normAutofit/>
          </a:bodyPr>
          <a:lstStyle/>
          <a:p>
            <a:r>
              <a:rPr lang="en-DE" dirty="0"/>
              <a:t>BEGRIFFE…</a:t>
            </a:r>
          </a:p>
        </p:txBody>
      </p:sp>
      <p:sp>
        <p:nvSpPr>
          <p:cNvPr id="4" name="Text Placeholder 3">
            <a:extLst>
              <a:ext uri="{FF2B5EF4-FFF2-40B4-BE49-F238E27FC236}">
                <a16:creationId xmlns:a16="http://schemas.microsoft.com/office/drawing/2014/main" id="{050E4CAD-CD7F-ADDE-B188-AEA41480624B}"/>
              </a:ext>
            </a:extLst>
          </p:cNvPr>
          <p:cNvSpPr>
            <a:spLocks noGrp="1"/>
          </p:cNvSpPr>
          <p:nvPr>
            <p:ph type="body" idx="1"/>
          </p:nvPr>
        </p:nvSpPr>
        <p:spPr/>
        <p:txBody>
          <a:bodyPr/>
          <a:lstStyle/>
          <a:p>
            <a:endParaRPr lang="en-DE"/>
          </a:p>
        </p:txBody>
      </p:sp>
    </p:spTree>
    <p:extLst>
      <p:ext uri="{BB962C8B-B14F-4D97-AF65-F5344CB8AC3E}">
        <p14:creationId xmlns:p14="http://schemas.microsoft.com/office/powerpoint/2010/main" val="3532292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0C040-5C06-5D9F-6698-2BBBBF61A69B}"/>
              </a:ext>
            </a:extLst>
          </p:cNvPr>
          <p:cNvSpPr>
            <a:spLocks noGrp="1"/>
          </p:cNvSpPr>
          <p:nvPr>
            <p:ph type="title"/>
          </p:nvPr>
        </p:nvSpPr>
        <p:spPr/>
        <p:txBody>
          <a:bodyPr>
            <a:normAutofit/>
          </a:bodyPr>
          <a:lstStyle/>
          <a:p>
            <a:r>
              <a:rPr lang="de-DE" dirty="0"/>
              <a:t>Wer bin ich?</a:t>
            </a:r>
            <a:endParaRPr lang="en-DE" dirty="0"/>
          </a:p>
        </p:txBody>
      </p:sp>
      <p:sp>
        <p:nvSpPr>
          <p:cNvPr id="3" name="Content Placeholder 2">
            <a:extLst>
              <a:ext uri="{FF2B5EF4-FFF2-40B4-BE49-F238E27FC236}">
                <a16:creationId xmlns:a16="http://schemas.microsoft.com/office/drawing/2014/main" id="{DE69F795-7F7E-A676-7239-BEDB6A1000D6}"/>
              </a:ext>
            </a:extLst>
          </p:cNvPr>
          <p:cNvSpPr>
            <a:spLocks noGrp="1"/>
          </p:cNvSpPr>
          <p:nvPr>
            <p:ph idx="1"/>
          </p:nvPr>
        </p:nvSpPr>
        <p:spPr/>
        <p:txBody>
          <a:bodyPr>
            <a:normAutofit fontScale="92500" lnSpcReduction="20000"/>
          </a:bodyPr>
          <a:lstStyle/>
          <a:p>
            <a:r>
              <a:rPr lang="en-DE" b="1" dirty="0"/>
              <a:t>Linux seit 1994</a:t>
            </a:r>
            <a:r>
              <a:rPr lang="en-DE" dirty="0"/>
              <a:t>: Irix, Solaris, SUSE – Angewandte Informatik</a:t>
            </a:r>
          </a:p>
          <a:p>
            <a:r>
              <a:rPr lang="en-DE" dirty="0"/>
              <a:t>WEB.DE (SUSE; DNS, Webserver) </a:t>
            </a:r>
            <a:r>
              <a:rPr lang="en-DE" sz="1100" dirty="0"/>
              <a:t>2J</a:t>
            </a:r>
            <a:endParaRPr lang="en-DE" dirty="0"/>
          </a:p>
          <a:p>
            <a:r>
              <a:rPr lang="en-GB" dirty="0"/>
              <a:t>d</a:t>
            </a:r>
            <a:r>
              <a:rPr lang="en-DE" dirty="0"/>
              <a:t>m-drogeriemarkt / dmTECH</a:t>
            </a:r>
          </a:p>
          <a:p>
            <a:pPr lvl="1"/>
            <a:r>
              <a:rPr lang="en-DE" dirty="0"/>
              <a:t>zOS und </a:t>
            </a:r>
            <a:r>
              <a:rPr lang="en-DE" b="1" dirty="0"/>
              <a:t>DB2</a:t>
            </a:r>
            <a:r>
              <a:rPr lang="en-DE" dirty="0"/>
              <a:t> for SAP </a:t>
            </a:r>
            <a:r>
              <a:rPr lang="en-DE" sz="1100" dirty="0"/>
              <a:t>~10J </a:t>
            </a:r>
            <a:endParaRPr lang="en-DE" dirty="0"/>
          </a:p>
          <a:p>
            <a:pPr lvl="1"/>
            <a:r>
              <a:rPr lang="en-DE" dirty="0"/>
              <a:t>SLES-for-</a:t>
            </a:r>
            <a:r>
              <a:rPr lang="en-DE" b="1" dirty="0"/>
              <a:t>SAP</a:t>
            </a:r>
            <a:r>
              <a:rPr lang="en-DE" dirty="0"/>
              <a:t> (HANA) + RHEL;</a:t>
            </a:r>
            <a:br>
              <a:rPr lang="en-DE" dirty="0"/>
            </a:br>
            <a:r>
              <a:rPr lang="en-DE" dirty="0"/>
              <a:t>Lifecycle/Config/Patch-</a:t>
            </a:r>
            <a:r>
              <a:rPr lang="en-DE" b="1" dirty="0"/>
              <a:t>Management</a:t>
            </a:r>
            <a:r>
              <a:rPr lang="en-DE" dirty="0"/>
              <a:t>, IT-Sicherheit/Security </a:t>
            </a:r>
            <a:r>
              <a:rPr lang="en-DE" sz="1100" dirty="0"/>
              <a:t>~10J </a:t>
            </a:r>
          </a:p>
          <a:p>
            <a:r>
              <a:rPr lang="en-DE" dirty="0"/>
              <a:t>Privacy-to-go seit 2019/2020</a:t>
            </a:r>
          </a:p>
          <a:p>
            <a:r>
              <a:rPr lang="en-DE" dirty="0"/>
              <a:t>Motördad und Metalhead + Radfahrer und Carsharing</a:t>
            </a:r>
          </a:p>
          <a:p>
            <a:r>
              <a:rPr lang="en-DE" dirty="0"/>
              <a:t>“Speedcubing” (3, 5, 7, … 13)</a:t>
            </a:r>
          </a:p>
          <a:p>
            <a:r>
              <a:rPr lang="en-DE" b="1" dirty="0"/>
              <a:t>OpenSource</a:t>
            </a:r>
            <a:r>
              <a:rPr lang="en-DE" dirty="0"/>
              <a:t> ❤️ (EFF, FSF)</a:t>
            </a:r>
          </a:p>
          <a:p>
            <a:r>
              <a:rPr lang="en-DE" dirty="0"/>
              <a:t>GitHub Fun-Facts ;-)</a:t>
            </a:r>
          </a:p>
          <a:p>
            <a:pPr lvl="1"/>
            <a:r>
              <a:rPr lang="en-DE" dirty="0"/>
              <a:t>multilingual mit 17 Sprachen</a:t>
            </a:r>
          </a:p>
          <a:p>
            <a:pPr lvl="1"/>
            <a:r>
              <a:rPr lang="en-GB" dirty="0"/>
              <a:t>I</a:t>
            </a:r>
            <a:r>
              <a:rPr lang="en-DE" dirty="0"/>
              <a:t>m Schlaf am aktivsten und produktivsten (3am)</a:t>
            </a:r>
          </a:p>
        </p:txBody>
      </p:sp>
      <p:pic>
        <p:nvPicPr>
          <p:cNvPr id="5" name="Picture 4" descr="A picture containing sketch, drawing, illustration, cartoon&#10;&#10;Description automatically generated">
            <a:extLst>
              <a:ext uri="{FF2B5EF4-FFF2-40B4-BE49-F238E27FC236}">
                <a16:creationId xmlns:a16="http://schemas.microsoft.com/office/drawing/2014/main" id="{DB05F682-0171-D982-CE94-D7AFAEC7B1A2}"/>
              </a:ext>
            </a:extLst>
          </p:cNvPr>
          <p:cNvPicPr>
            <a:picLocks noChangeAspect="1"/>
          </p:cNvPicPr>
          <p:nvPr/>
        </p:nvPicPr>
        <p:blipFill>
          <a:blip r:embed="rId3"/>
          <a:stretch>
            <a:fillRect/>
          </a:stretch>
        </p:blipFill>
        <p:spPr>
          <a:xfrm>
            <a:off x="9776125" y="476504"/>
            <a:ext cx="1625600" cy="1625600"/>
          </a:xfrm>
          <a:prstGeom prst="rect">
            <a:avLst/>
          </a:prstGeom>
        </p:spPr>
      </p:pic>
      <p:pic>
        <p:nvPicPr>
          <p:cNvPr id="6" name="Picture 5">
            <a:extLst>
              <a:ext uri="{FF2B5EF4-FFF2-40B4-BE49-F238E27FC236}">
                <a16:creationId xmlns:a16="http://schemas.microsoft.com/office/drawing/2014/main" id="{A31336DD-0C49-66D0-3760-60866C22AEDC}"/>
              </a:ext>
            </a:extLst>
          </p:cNvPr>
          <p:cNvPicPr>
            <a:picLocks noChangeAspect="1"/>
          </p:cNvPicPr>
          <p:nvPr/>
        </p:nvPicPr>
        <p:blipFill>
          <a:blip r:embed="rId4"/>
          <a:stretch>
            <a:fillRect/>
          </a:stretch>
        </p:blipFill>
        <p:spPr>
          <a:xfrm>
            <a:off x="9638571" y="4451434"/>
            <a:ext cx="1900707" cy="1930062"/>
          </a:xfrm>
          <a:prstGeom prst="rect">
            <a:avLst/>
          </a:prstGeom>
          <a:effectLst>
            <a:softEdge rad="179764"/>
          </a:effectLst>
        </p:spPr>
      </p:pic>
      <p:pic>
        <p:nvPicPr>
          <p:cNvPr id="1026" name="Picture 2" descr="abimelechbeutelbilch">
            <a:extLst>
              <a:ext uri="{FF2B5EF4-FFF2-40B4-BE49-F238E27FC236}">
                <a16:creationId xmlns:a16="http://schemas.microsoft.com/office/drawing/2014/main" id="{9162D5F1-2364-DA1F-F917-2F6C9A2D87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6055" y="472897"/>
            <a:ext cx="1621080" cy="1621080"/>
          </a:xfrm>
          <a:prstGeom prst="rect">
            <a:avLst/>
          </a:prstGeom>
          <a:noFill/>
          <a:effectLst>
            <a:softEdge rad="125519"/>
          </a:effectLst>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9E8B974-DCE3-B875-88C3-8E285A100F5D}"/>
              </a:ext>
            </a:extLst>
          </p:cNvPr>
          <p:cNvPicPr>
            <a:picLocks noChangeAspect="1"/>
          </p:cNvPicPr>
          <p:nvPr/>
        </p:nvPicPr>
        <p:blipFill>
          <a:blip r:embed="rId6"/>
          <a:stretch>
            <a:fillRect/>
          </a:stretch>
        </p:blipFill>
        <p:spPr>
          <a:xfrm>
            <a:off x="7354343" y="5959152"/>
            <a:ext cx="2284228" cy="317695"/>
          </a:xfrm>
          <a:prstGeom prst="rect">
            <a:avLst/>
          </a:prstGeom>
        </p:spPr>
      </p:pic>
    </p:spTree>
    <p:extLst>
      <p:ext uri="{BB962C8B-B14F-4D97-AF65-F5344CB8AC3E}">
        <p14:creationId xmlns:p14="http://schemas.microsoft.com/office/powerpoint/2010/main" val="4007288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609-1202-3324-06D8-21ECB2F70001}"/>
              </a:ext>
            </a:extLst>
          </p:cNvPr>
          <p:cNvSpPr>
            <a:spLocks noGrp="1"/>
          </p:cNvSpPr>
          <p:nvPr>
            <p:ph type="title"/>
          </p:nvPr>
        </p:nvSpPr>
        <p:spPr/>
        <p:txBody>
          <a:bodyPr/>
          <a:lstStyle/>
          <a:p>
            <a:r>
              <a:rPr lang="en-DE" dirty="0"/>
              <a:t>“Privacy”</a:t>
            </a:r>
          </a:p>
        </p:txBody>
      </p:sp>
      <p:sp>
        <p:nvSpPr>
          <p:cNvPr id="3" name="Content Placeholder 2">
            <a:extLst>
              <a:ext uri="{FF2B5EF4-FFF2-40B4-BE49-F238E27FC236}">
                <a16:creationId xmlns:a16="http://schemas.microsoft.com/office/drawing/2014/main" id="{9650795E-75DA-DC19-0101-C33D56124AA1}"/>
              </a:ext>
            </a:extLst>
          </p:cNvPr>
          <p:cNvSpPr>
            <a:spLocks noGrp="1"/>
          </p:cNvSpPr>
          <p:nvPr>
            <p:ph idx="1"/>
          </p:nvPr>
        </p:nvSpPr>
        <p:spPr/>
        <p:txBody>
          <a:bodyPr>
            <a:normAutofit fontScale="92500" lnSpcReduction="10000"/>
          </a:bodyPr>
          <a:lstStyle/>
          <a:p>
            <a:r>
              <a:rPr lang="en-GB" b="1" dirty="0" err="1"/>
              <a:t>Privatsphäre</a:t>
            </a:r>
            <a:r>
              <a:rPr lang="en-GB" dirty="0"/>
              <a:t> </a:t>
            </a:r>
            <a:r>
              <a:rPr lang="en-GB" dirty="0" err="1"/>
              <a:t>bezeichnet</a:t>
            </a:r>
            <a:r>
              <a:rPr lang="en-GB" dirty="0"/>
              <a:t> den </a:t>
            </a:r>
            <a:r>
              <a:rPr lang="en-GB" b="1" dirty="0" err="1"/>
              <a:t>nichtöffentlichen</a:t>
            </a:r>
            <a:r>
              <a:rPr lang="en-GB" b="1" dirty="0"/>
              <a:t> </a:t>
            </a:r>
            <a:r>
              <a:rPr lang="en-GB" b="1" dirty="0" err="1"/>
              <a:t>Bereich</a:t>
            </a:r>
            <a:r>
              <a:rPr lang="en-GB" dirty="0"/>
              <a:t>, in </a:t>
            </a:r>
            <a:r>
              <a:rPr lang="en-GB" dirty="0" err="1"/>
              <a:t>dem</a:t>
            </a:r>
            <a:r>
              <a:rPr lang="en-GB" dirty="0"/>
              <a:t> </a:t>
            </a:r>
            <a:r>
              <a:rPr lang="en-GB" dirty="0" err="1"/>
              <a:t>ein</a:t>
            </a:r>
            <a:r>
              <a:rPr lang="en-GB" dirty="0"/>
              <a:t> Mensch, </a:t>
            </a:r>
            <a:r>
              <a:rPr lang="en-GB" dirty="0" err="1"/>
              <a:t>unbehelligt</a:t>
            </a:r>
            <a:r>
              <a:rPr lang="en-GB" dirty="0"/>
              <a:t> von </a:t>
            </a:r>
            <a:r>
              <a:rPr lang="en-GB" dirty="0" err="1"/>
              <a:t>äußeren</a:t>
            </a:r>
            <a:r>
              <a:rPr lang="en-GB" dirty="0"/>
              <a:t> </a:t>
            </a:r>
            <a:r>
              <a:rPr lang="en-GB" dirty="0" err="1"/>
              <a:t>Einflüssen</a:t>
            </a:r>
            <a:r>
              <a:rPr lang="en-GB" dirty="0"/>
              <a:t>, sein </a:t>
            </a:r>
            <a:r>
              <a:rPr lang="en-GB" dirty="0" err="1"/>
              <a:t>Recht</a:t>
            </a:r>
            <a:r>
              <a:rPr lang="en-GB" dirty="0"/>
              <a:t> auf </a:t>
            </a:r>
            <a:r>
              <a:rPr lang="en-GB" dirty="0">
                <a:hlinkClick r:id="rId2" tooltip="Freie Entfaltung der Persönlichkeit"/>
              </a:rPr>
              <a:t>freie Entfaltung der Persönlichkeit</a:t>
            </a:r>
            <a:r>
              <a:rPr lang="en-GB" dirty="0"/>
              <a:t> </a:t>
            </a:r>
            <a:r>
              <a:rPr lang="en-GB" dirty="0" err="1"/>
              <a:t>wahrnimmt</a:t>
            </a:r>
            <a:r>
              <a:rPr lang="en-GB" dirty="0"/>
              <a:t>.</a:t>
            </a:r>
            <a:r>
              <a:rPr lang="en-GB" baseline="30000" dirty="0">
                <a:hlinkClick r:id="rId3"/>
              </a:rPr>
              <a:t>[1]</a:t>
            </a:r>
            <a:r>
              <a:rPr lang="en-GB" dirty="0"/>
              <a:t> Das </a:t>
            </a:r>
            <a:r>
              <a:rPr lang="en-GB" i="1" dirty="0" err="1"/>
              <a:t>Recht</a:t>
            </a:r>
            <a:r>
              <a:rPr lang="en-GB" i="1" dirty="0"/>
              <a:t> auf </a:t>
            </a:r>
            <a:r>
              <a:rPr lang="en-GB" i="1" dirty="0" err="1"/>
              <a:t>Privatsphäre</a:t>
            </a:r>
            <a:r>
              <a:rPr lang="en-GB" dirty="0"/>
              <a:t> </a:t>
            </a:r>
            <a:r>
              <a:rPr lang="en-GB" dirty="0" err="1"/>
              <a:t>ist</a:t>
            </a:r>
            <a:r>
              <a:rPr lang="en-GB" dirty="0"/>
              <a:t> </a:t>
            </a:r>
            <a:r>
              <a:rPr lang="en-GB" dirty="0" err="1"/>
              <a:t>als</a:t>
            </a:r>
            <a:r>
              <a:rPr lang="en-GB" dirty="0"/>
              <a:t> </a:t>
            </a:r>
            <a:r>
              <a:rPr lang="en-GB" b="1" dirty="0">
                <a:hlinkClick r:id="rId4" tooltip="Menschenrechte"/>
              </a:rPr>
              <a:t>Menschenrecht</a:t>
            </a:r>
            <a:r>
              <a:rPr lang="en-GB" dirty="0"/>
              <a:t> in </a:t>
            </a:r>
            <a:r>
              <a:rPr lang="en-GB" dirty="0" err="1"/>
              <a:t>allen</a:t>
            </a:r>
            <a:r>
              <a:rPr lang="en-GB" dirty="0"/>
              <a:t> </a:t>
            </a:r>
            <a:r>
              <a:rPr lang="en-GB" dirty="0" err="1"/>
              <a:t>modernen</a:t>
            </a:r>
            <a:r>
              <a:rPr lang="en-GB" dirty="0"/>
              <a:t> </a:t>
            </a:r>
            <a:r>
              <a:rPr lang="en-GB" dirty="0">
                <a:hlinkClick r:id="rId5" tooltip="Demokratie"/>
              </a:rPr>
              <a:t>Demokratien</a:t>
            </a:r>
            <a:r>
              <a:rPr lang="en-GB" dirty="0"/>
              <a:t> </a:t>
            </a:r>
            <a:r>
              <a:rPr lang="en-GB" dirty="0" err="1"/>
              <a:t>verankert</a:t>
            </a:r>
            <a:r>
              <a:rPr lang="en-GB" dirty="0"/>
              <a:t>. Dieses </a:t>
            </a:r>
            <a:r>
              <a:rPr lang="en-GB" dirty="0" err="1"/>
              <a:t>Recht</a:t>
            </a:r>
            <a:r>
              <a:rPr lang="en-GB" dirty="0"/>
              <a:t> </a:t>
            </a:r>
            <a:r>
              <a:rPr lang="en-GB" dirty="0" err="1"/>
              <a:t>kann</a:t>
            </a:r>
            <a:r>
              <a:rPr lang="en-GB" dirty="0"/>
              <a:t> </a:t>
            </a:r>
            <a:r>
              <a:rPr lang="en-GB" dirty="0" err="1"/>
              <a:t>aufgrund</a:t>
            </a:r>
            <a:r>
              <a:rPr lang="en-GB" dirty="0"/>
              <a:t> des </a:t>
            </a:r>
            <a:r>
              <a:rPr lang="en-GB" dirty="0">
                <a:hlinkClick r:id="rId6" tooltip="Person des öffentlichen Lebens"/>
              </a:rPr>
              <a:t>öffentlichen Interesses an einer Person</a:t>
            </a:r>
            <a:r>
              <a:rPr lang="en-GB" dirty="0"/>
              <a:t> </a:t>
            </a:r>
            <a:r>
              <a:rPr lang="en-GB" dirty="0" err="1"/>
              <a:t>oder</a:t>
            </a:r>
            <a:r>
              <a:rPr lang="en-GB" dirty="0"/>
              <a:t> </a:t>
            </a:r>
            <a:r>
              <a:rPr lang="en-GB" dirty="0" err="1"/>
              <a:t>zum</a:t>
            </a:r>
            <a:r>
              <a:rPr lang="en-GB" dirty="0"/>
              <a:t> </a:t>
            </a:r>
            <a:r>
              <a:rPr lang="en-GB" dirty="0" err="1"/>
              <a:t>Zwecke</a:t>
            </a:r>
            <a:r>
              <a:rPr lang="en-GB" dirty="0"/>
              <a:t> der </a:t>
            </a:r>
            <a:r>
              <a:rPr lang="en-GB" dirty="0">
                <a:hlinkClick r:id="rId7" tooltip="Strafverfolgung"/>
              </a:rPr>
              <a:t>Strafverfolgung</a:t>
            </a:r>
            <a:r>
              <a:rPr lang="en-GB" dirty="0"/>
              <a:t> </a:t>
            </a:r>
            <a:r>
              <a:rPr lang="en-GB" dirty="0" err="1"/>
              <a:t>eingeschränkt</a:t>
            </a:r>
            <a:r>
              <a:rPr lang="en-GB" dirty="0"/>
              <a:t> </a:t>
            </a:r>
            <a:r>
              <a:rPr lang="en-GB" dirty="0" err="1"/>
              <a:t>werden</a:t>
            </a:r>
            <a:r>
              <a:rPr lang="en-GB" dirty="0"/>
              <a:t>. </a:t>
            </a:r>
          </a:p>
          <a:p>
            <a:endParaRPr lang="en-GB" dirty="0"/>
          </a:p>
          <a:p>
            <a:r>
              <a:rPr lang="en-GB" dirty="0"/>
              <a:t>Neue </a:t>
            </a:r>
            <a:r>
              <a:rPr lang="en-GB" dirty="0" err="1"/>
              <a:t>Technologien</a:t>
            </a:r>
            <a:r>
              <a:rPr lang="en-GB" dirty="0"/>
              <a:t> </a:t>
            </a:r>
            <a:r>
              <a:rPr lang="en-GB" dirty="0" err="1"/>
              <a:t>haben</a:t>
            </a:r>
            <a:r>
              <a:rPr lang="en-GB" dirty="0"/>
              <a:t> </a:t>
            </a:r>
            <a:r>
              <a:rPr lang="en-GB" dirty="0" err="1"/>
              <a:t>dazu</a:t>
            </a:r>
            <a:r>
              <a:rPr lang="en-GB" dirty="0"/>
              <a:t> </a:t>
            </a:r>
            <a:r>
              <a:rPr lang="en-GB" dirty="0" err="1"/>
              <a:t>geführt</a:t>
            </a:r>
            <a:r>
              <a:rPr lang="en-GB" dirty="0"/>
              <a:t>, </a:t>
            </a:r>
            <a:r>
              <a:rPr lang="en-GB" dirty="0" err="1"/>
              <a:t>dass</a:t>
            </a:r>
            <a:r>
              <a:rPr lang="en-GB" dirty="0"/>
              <a:t> </a:t>
            </a:r>
            <a:r>
              <a:rPr lang="en-GB" dirty="0" err="1"/>
              <a:t>heute</a:t>
            </a:r>
            <a:r>
              <a:rPr lang="en-GB" dirty="0"/>
              <a:t> </a:t>
            </a:r>
            <a:r>
              <a:rPr lang="en-GB" dirty="0" err="1"/>
              <a:t>ein</a:t>
            </a:r>
            <a:r>
              <a:rPr lang="en-GB" dirty="0"/>
              <a:t> </a:t>
            </a:r>
            <a:r>
              <a:rPr lang="en-GB" b="1" dirty="0" err="1"/>
              <a:t>Verlust</a:t>
            </a:r>
            <a:r>
              <a:rPr lang="en-GB" b="1" dirty="0"/>
              <a:t> an </a:t>
            </a:r>
            <a:r>
              <a:rPr lang="en-GB" b="1" dirty="0" err="1"/>
              <a:t>Privatsphäre</a:t>
            </a:r>
            <a:r>
              <a:rPr lang="en-GB" b="1" dirty="0"/>
              <a:t> </a:t>
            </a:r>
            <a:r>
              <a:rPr lang="en-GB" dirty="0" err="1"/>
              <a:t>durch</a:t>
            </a:r>
            <a:r>
              <a:rPr lang="en-GB" dirty="0"/>
              <a:t> </a:t>
            </a:r>
            <a:r>
              <a:rPr lang="en-GB" b="1" dirty="0" err="1"/>
              <a:t>viele</a:t>
            </a:r>
            <a:r>
              <a:rPr lang="en-GB" b="1" dirty="0"/>
              <a:t> </a:t>
            </a:r>
            <a:r>
              <a:rPr lang="en-GB" b="1" dirty="0" err="1"/>
              <a:t>moderne</a:t>
            </a:r>
            <a:r>
              <a:rPr lang="en-GB" b="1" dirty="0"/>
              <a:t> „</a:t>
            </a:r>
            <a:r>
              <a:rPr lang="en-GB" b="1" dirty="0" err="1"/>
              <a:t>Errungenschaften</a:t>
            </a:r>
            <a:r>
              <a:rPr lang="en-GB" b="1" dirty="0"/>
              <a:t>“ </a:t>
            </a:r>
            <a:r>
              <a:rPr lang="en-GB" dirty="0" err="1"/>
              <a:t>wie</a:t>
            </a:r>
            <a:r>
              <a:rPr lang="en-GB" dirty="0"/>
              <a:t> z. B. </a:t>
            </a:r>
            <a:r>
              <a:rPr lang="en-GB" dirty="0">
                <a:hlinkClick r:id="rId8" tooltip="Mobiltelefon"/>
              </a:rPr>
              <a:t>Mobiltelefone</a:t>
            </a:r>
            <a:r>
              <a:rPr lang="en-GB" dirty="0"/>
              <a:t>, </a:t>
            </a:r>
            <a:r>
              <a:rPr lang="en-GB" dirty="0">
                <a:hlinkClick r:id="rId9" tooltip="Bankomat"/>
              </a:rPr>
              <a:t>Bankomatkarten</a:t>
            </a:r>
            <a:r>
              <a:rPr lang="en-GB" dirty="0"/>
              <a:t> und </a:t>
            </a:r>
            <a:r>
              <a:rPr lang="en-GB" dirty="0">
                <a:hlinkClick r:id="rId10" tooltip="Kreditkarte"/>
              </a:rPr>
              <a:t>Kreditkarten</a:t>
            </a:r>
            <a:r>
              <a:rPr lang="en-GB" dirty="0"/>
              <a:t> </a:t>
            </a:r>
            <a:r>
              <a:rPr lang="en-GB" dirty="0" err="1"/>
              <a:t>zu</a:t>
            </a:r>
            <a:r>
              <a:rPr lang="en-GB" dirty="0"/>
              <a:t> </a:t>
            </a:r>
            <a:r>
              <a:rPr lang="en-GB" dirty="0" err="1"/>
              <a:t>beklagen</a:t>
            </a:r>
            <a:r>
              <a:rPr lang="en-GB" dirty="0"/>
              <a:t> </a:t>
            </a:r>
            <a:r>
              <a:rPr lang="en-GB" dirty="0" err="1"/>
              <a:t>ist</a:t>
            </a:r>
            <a:r>
              <a:rPr lang="en-GB" dirty="0"/>
              <a:t>. Oft </a:t>
            </a:r>
            <a:r>
              <a:rPr lang="en-GB" dirty="0" err="1"/>
              <a:t>ist</a:t>
            </a:r>
            <a:r>
              <a:rPr lang="en-GB" dirty="0"/>
              <a:t> es </a:t>
            </a:r>
            <a:r>
              <a:rPr lang="en-GB" dirty="0" err="1"/>
              <a:t>kaum</a:t>
            </a:r>
            <a:r>
              <a:rPr lang="en-GB" dirty="0"/>
              <a:t> </a:t>
            </a:r>
            <a:r>
              <a:rPr lang="en-GB" dirty="0" err="1"/>
              <a:t>möglich</a:t>
            </a:r>
            <a:r>
              <a:rPr lang="en-GB" dirty="0"/>
              <a:t>, den </a:t>
            </a:r>
            <a:r>
              <a:rPr lang="en-GB" b="1" dirty="0" err="1"/>
              <a:t>nahezu</a:t>
            </a:r>
            <a:r>
              <a:rPr lang="en-GB" b="1" dirty="0"/>
              <a:t> </a:t>
            </a:r>
            <a:r>
              <a:rPr lang="en-GB" b="1" dirty="0" err="1"/>
              <a:t>omnipräsenten</a:t>
            </a:r>
            <a:r>
              <a:rPr lang="en-GB" b="1" dirty="0"/>
              <a:t> </a:t>
            </a:r>
            <a:r>
              <a:rPr lang="en-GB" b="1" dirty="0">
                <a:hlinkClick r:id="rId11" tooltip="Überwachung"/>
              </a:rPr>
              <a:t>Überwachungstechnologien</a:t>
            </a:r>
            <a:r>
              <a:rPr lang="en-GB" b="1" dirty="0"/>
              <a:t> </a:t>
            </a:r>
            <a:r>
              <a:rPr lang="en-GB" dirty="0" err="1"/>
              <a:t>zu</a:t>
            </a:r>
            <a:r>
              <a:rPr lang="en-GB" dirty="0"/>
              <a:t> </a:t>
            </a:r>
            <a:r>
              <a:rPr lang="en-GB" dirty="0" err="1"/>
              <a:t>entgehen</a:t>
            </a:r>
            <a:r>
              <a:rPr lang="en-GB" dirty="0"/>
              <a:t>.</a:t>
            </a:r>
          </a:p>
          <a:p>
            <a:endParaRPr lang="en-GB" dirty="0"/>
          </a:p>
          <a:p>
            <a:r>
              <a:rPr lang="en-GB" dirty="0"/>
              <a:t>Aber </a:t>
            </a:r>
            <a:r>
              <a:rPr lang="en-GB" b="1" dirty="0" err="1"/>
              <a:t>auch</a:t>
            </a:r>
            <a:r>
              <a:rPr lang="en-GB" b="1" dirty="0"/>
              <a:t> </a:t>
            </a:r>
            <a:r>
              <a:rPr lang="en-GB" b="1" dirty="0">
                <a:hlinkClick r:id="rId12" tooltip="Wirtschaft"/>
              </a:rPr>
              <a:t>Wirtschaft</a:t>
            </a:r>
            <a:r>
              <a:rPr lang="en-GB" b="1" dirty="0"/>
              <a:t> und </a:t>
            </a:r>
            <a:r>
              <a:rPr lang="en-GB" b="1" dirty="0">
                <a:hlinkClick r:id="rId13" tooltip="Werbung"/>
              </a:rPr>
              <a:t>Werbung</a:t>
            </a:r>
            <a:r>
              <a:rPr lang="en-GB" b="1" dirty="0"/>
              <a:t> </a:t>
            </a:r>
            <a:r>
              <a:rPr lang="en-GB" dirty="0" err="1"/>
              <a:t>stellen</a:t>
            </a:r>
            <a:r>
              <a:rPr lang="en-GB" dirty="0"/>
              <a:t> </a:t>
            </a:r>
            <a:r>
              <a:rPr lang="en-GB" dirty="0" err="1"/>
              <a:t>mit</a:t>
            </a:r>
            <a:r>
              <a:rPr lang="en-GB" dirty="0"/>
              <a:t> Scoring- (</a:t>
            </a:r>
            <a:r>
              <a:rPr lang="en-GB" dirty="0">
                <a:hlinkClick r:id="rId14" tooltip="Schufa"/>
              </a:rPr>
              <a:t>Schufa</a:t>
            </a:r>
            <a:r>
              <a:rPr lang="en-GB" dirty="0"/>
              <a:t>), </a:t>
            </a:r>
            <a:r>
              <a:rPr lang="en-GB" dirty="0" err="1">
                <a:hlinkClick r:id="rId15" tooltip="Marktforschung"/>
              </a:rPr>
              <a:t>Marktforschungs</a:t>
            </a:r>
            <a:r>
              <a:rPr lang="en-GB" dirty="0" err="1"/>
              <a:t>-Maßnahmen</a:t>
            </a:r>
            <a:r>
              <a:rPr lang="en-GB" dirty="0"/>
              <a:t> und </a:t>
            </a:r>
            <a:r>
              <a:rPr lang="en-GB" b="1" dirty="0" err="1"/>
              <a:t>Konsumenten</a:t>
            </a:r>
            <a:r>
              <a:rPr lang="en-GB" b="1" dirty="0"/>
              <a:t>-Profiling </a:t>
            </a:r>
            <a:r>
              <a:rPr lang="en-GB" dirty="0"/>
              <a:t>für </a:t>
            </a:r>
            <a:r>
              <a:rPr lang="en-GB" dirty="0" err="1"/>
              <a:t>Kritiker</a:t>
            </a:r>
            <a:r>
              <a:rPr lang="en-GB" dirty="0"/>
              <a:t> </a:t>
            </a:r>
            <a:r>
              <a:rPr lang="en-GB" dirty="0" err="1"/>
              <a:t>eine</a:t>
            </a:r>
            <a:r>
              <a:rPr lang="en-GB" dirty="0"/>
              <a:t> </a:t>
            </a:r>
            <a:r>
              <a:rPr lang="en-GB" b="1" dirty="0" err="1"/>
              <a:t>zunehmende</a:t>
            </a:r>
            <a:r>
              <a:rPr lang="en-GB" b="1" dirty="0"/>
              <a:t> </a:t>
            </a:r>
            <a:r>
              <a:rPr lang="en-GB" b="1" dirty="0" err="1"/>
              <a:t>Bedrohung</a:t>
            </a:r>
            <a:r>
              <a:rPr lang="en-GB" b="1" dirty="0"/>
              <a:t> von </a:t>
            </a:r>
            <a:r>
              <a:rPr lang="en-GB" b="1" dirty="0" err="1"/>
              <a:t>Privatsphäre</a:t>
            </a:r>
            <a:r>
              <a:rPr lang="en-GB" b="1" dirty="0"/>
              <a:t> </a:t>
            </a:r>
            <a:r>
              <a:rPr lang="en-GB" b="1" dirty="0" err="1"/>
              <a:t>dar</a:t>
            </a:r>
            <a:r>
              <a:rPr lang="en-GB" dirty="0"/>
              <a:t>.</a:t>
            </a:r>
            <a:endParaRPr lang="en-DE" dirty="0"/>
          </a:p>
        </p:txBody>
      </p:sp>
    </p:spTree>
    <p:extLst>
      <p:ext uri="{BB962C8B-B14F-4D97-AF65-F5344CB8AC3E}">
        <p14:creationId xmlns:p14="http://schemas.microsoft.com/office/powerpoint/2010/main" val="3605223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68828-AEA2-CA47-B09C-85090CC1B5D0}"/>
              </a:ext>
            </a:extLst>
          </p:cNvPr>
          <p:cNvSpPr>
            <a:spLocks noGrp="1"/>
          </p:cNvSpPr>
          <p:nvPr>
            <p:ph type="title"/>
          </p:nvPr>
        </p:nvSpPr>
        <p:spPr/>
        <p:txBody>
          <a:bodyPr/>
          <a:lstStyle/>
          <a:p>
            <a:r>
              <a:rPr lang="en-GB" dirty="0"/>
              <a:t>P</a:t>
            </a:r>
            <a:r>
              <a:rPr lang="en-DE" dirty="0"/>
              <a:t>rivacy / Datenschutz</a:t>
            </a:r>
          </a:p>
        </p:txBody>
      </p:sp>
      <p:sp>
        <p:nvSpPr>
          <p:cNvPr id="3" name="Content Placeholder 2">
            <a:extLst>
              <a:ext uri="{FF2B5EF4-FFF2-40B4-BE49-F238E27FC236}">
                <a16:creationId xmlns:a16="http://schemas.microsoft.com/office/drawing/2014/main" id="{3372634E-D2DC-011B-21A4-8075E8315400}"/>
              </a:ext>
            </a:extLst>
          </p:cNvPr>
          <p:cNvSpPr>
            <a:spLocks noGrp="1"/>
          </p:cNvSpPr>
          <p:nvPr>
            <p:ph idx="1"/>
          </p:nvPr>
        </p:nvSpPr>
        <p:spPr/>
        <p:txBody>
          <a:bodyPr>
            <a:normAutofit fontScale="92500" lnSpcReduction="20000"/>
          </a:bodyPr>
          <a:lstStyle/>
          <a:p>
            <a:r>
              <a:rPr lang="en-DE" dirty="0"/>
              <a:t>Schutz personenbezogener Daten</a:t>
            </a:r>
          </a:p>
          <a:p>
            <a:r>
              <a:rPr lang="en-DE" dirty="0"/>
              <a:t>Unverletzlichkeit des Post- und Fernmeldegeheimnisses</a:t>
            </a:r>
          </a:p>
          <a:p>
            <a:r>
              <a:rPr lang="en-DE" dirty="0"/>
              <a:t>Unverletzlichkeit der Wohnung</a:t>
            </a:r>
          </a:p>
          <a:p>
            <a:endParaRPr lang="en-DE" dirty="0"/>
          </a:p>
          <a:p>
            <a:r>
              <a:rPr lang="en-GB" b="1" dirty="0" err="1"/>
              <a:t>Datenschutz</a:t>
            </a:r>
            <a:endParaRPr lang="en-GB" b="1" dirty="0"/>
          </a:p>
          <a:p>
            <a:pPr lvl="1"/>
            <a:r>
              <a:rPr lang="en-GB" dirty="0"/>
              <a:t>Schutz </a:t>
            </a:r>
            <a:r>
              <a:rPr lang="en-GB" dirty="0" err="1"/>
              <a:t>vor</a:t>
            </a:r>
            <a:r>
              <a:rPr lang="en-GB" dirty="0"/>
              <a:t> </a:t>
            </a:r>
            <a:r>
              <a:rPr lang="en-GB" dirty="0" err="1"/>
              <a:t>missbräuchlicher</a:t>
            </a:r>
            <a:r>
              <a:rPr lang="en-GB" dirty="0"/>
              <a:t> </a:t>
            </a:r>
            <a:r>
              <a:rPr lang="en-GB" dirty="0" err="1"/>
              <a:t>Datenverarbeitung</a:t>
            </a:r>
            <a:endParaRPr lang="en-GB" dirty="0"/>
          </a:p>
          <a:p>
            <a:pPr lvl="1"/>
            <a:r>
              <a:rPr lang="en-GB" dirty="0"/>
              <a:t>Schutz des </a:t>
            </a:r>
            <a:r>
              <a:rPr lang="en-GB" dirty="0" err="1"/>
              <a:t>Rechts</a:t>
            </a:r>
            <a:r>
              <a:rPr lang="en-GB" dirty="0"/>
              <a:t> auf </a:t>
            </a:r>
            <a:r>
              <a:rPr lang="en-GB" dirty="0" err="1"/>
              <a:t>informationelle</a:t>
            </a:r>
            <a:r>
              <a:rPr lang="en-GB" dirty="0"/>
              <a:t> </a:t>
            </a:r>
            <a:r>
              <a:rPr lang="en-GB" dirty="0" err="1"/>
              <a:t>Selbstbestimmung</a:t>
            </a:r>
            <a:endParaRPr lang="en-GB" dirty="0"/>
          </a:p>
          <a:p>
            <a:pPr lvl="1"/>
            <a:r>
              <a:rPr lang="en-GB" dirty="0"/>
              <a:t>Schutz des </a:t>
            </a:r>
            <a:r>
              <a:rPr lang="en-GB" dirty="0" err="1"/>
              <a:t>Persönlichkeitsrechts</a:t>
            </a:r>
            <a:r>
              <a:rPr lang="en-GB" dirty="0"/>
              <a:t> </a:t>
            </a:r>
            <a:r>
              <a:rPr lang="en-GB" dirty="0" err="1"/>
              <a:t>bei</a:t>
            </a:r>
            <a:r>
              <a:rPr lang="en-GB" dirty="0"/>
              <a:t> der </a:t>
            </a:r>
            <a:r>
              <a:rPr lang="en-GB" dirty="0" err="1"/>
              <a:t>Datenverarbeitung</a:t>
            </a:r>
            <a:endParaRPr lang="en-GB" dirty="0"/>
          </a:p>
          <a:p>
            <a:pPr lvl="1"/>
            <a:r>
              <a:rPr lang="en-GB" b="1" dirty="0"/>
              <a:t>und </a:t>
            </a:r>
            <a:r>
              <a:rPr lang="en-GB" b="1" dirty="0" err="1"/>
              <a:t>auch</a:t>
            </a:r>
            <a:r>
              <a:rPr lang="en-GB" b="1" dirty="0"/>
              <a:t> Schutz der </a:t>
            </a:r>
            <a:r>
              <a:rPr lang="en-GB" b="1" dirty="0" err="1"/>
              <a:t>Privatsphäre</a:t>
            </a:r>
            <a:endParaRPr lang="en-GB" b="1" dirty="0"/>
          </a:p>
          <a:p>
            <a:pPr lvl="1"/>
            <a:r>
              <a:rPr lang="en-GB" dirty="0" err="1"/>
              <a:t>jeder</a:t>
            </a:r>
            <a:r>
              <a:rPr lang="en-GB" dirty="0"/>
              <a:t> Mensch </a:t>
            </a:r>
            <a:r>
              <a:rPr lang="en-GB" dirty="0" err="1"/>
              <a:t>darf</a:t>
            </a:r>
            <a:r>
              <a:rPr lang="en-GB" dirty="0"/>
              <a:t> </a:t>
            </a:r>
            <a:r>
              <a:rPr lang="en-GB" dirty="0" err="1"/>
              <a:t>grundsätzlich</a:t>
            </a:r>
            <a:r>
              <a:rPr lang="en-GB" dirty="0"/>
              <a:t> </a:t>
            </a:r>
            <a:r>
              <a:rPr lang="en-GB" dirty="0" err="1"/>
              <a:t>selbst</a:t>
            </a:r>
            <a:r>
              <a:rPr lang="en-GB" dirty="0"/>
              <a:t> </a:t>
            </a:r>
            <a:r>
              <a:rPr lang="en-GB" dirty="0" err="1"/>
              <a:t>darüber</a:t>
            </a:r>
            <a:r>
              <a:rPr lang="en-GB" dirty="0"/>
              <a:t> </a:t>
            </a:r>
            <a:r>
              <a:rPr lang="en-GB" dirty="0" err="1"/>
              <a:t>entscheiden</a:t>
            </a:r>
            <a:r>
              <a:rPr lang="en-GB" dirty="0"/>
              <a:t>, </a:t>
            </a:r>
            <a:r>
              <a:rPr lang="en-GB" dirty="0" err="1"/>
              <a:t>wem</a:t>
            </a:r>
            <a:r>
              <a:rPr lang="en-GB" dirty="0"/>
              <a:t> </a:t>
            </a:r>
            <a:r>
              <a:rPr lang="en-GB" dirty="0" err="1"/>
              <a:t>wann</a:t>
            </a:r>
            <a:r>
              <a:rPr lang="en-GB" dirty="0"/>
              <a:t> </a:t>
            </a:r>
            <a:r>
              <a:rPr lang="en-GB" dirty="0" err="1"/>
              <a:t>welche</a:t>
            </a:r>
            <a:r>
              <a:rPr lang="en-GB" dirty="0"/>
              <a:t> „seiner“ </a:t>
            </a:r>
            <a:r>
              <a:rPr lang="en-GB" dirty="0" err="1"/>
              <a:t>persönlichen</a:t>
            </a:r>
            <a:r>
              <a:rPr lang="en-GB" dirty="0"/>
              <a:t> </a:t>
            </a:r>
            <a:r>
              <a:rPr lang="en-GB" dirty="0" err="1"/>
              <a:t>Daten</a:t>
            </a:r>
            <a:r>
              <a:rPr lang="en-GB" dirty="0"/>
              <a:t> </a:t>
            </a:r>
            <a:r>
              <a:rPr lang="en-GB" dirty="0" err="1"/>
              <a:t>zugänglich</a:t>
            </a:r>
            <a:r>
              <a:rPr lang="en-GB" dirty="0"/>
              <a:t> sein </a:t>
            </a:r>
            <a:r>
              <a:rPr lang="en-GB" dirty="0" err="1"/>
              <a:t>sollen</a:t>
            </a:r>
            <a:r>
              <a:rPr lang="en-GB" dirty="0"/>
              <a:t>.</a:t>
            </a:r>
          </a:p>
          <a:p>
            <a:pPr lvl="1"/>
            <a:r>
              <a:rPr lang="en-GB" b="1" dirty="0" err="1"/>
              <a:t>Machtungleichheit</a:t>
            </a:r>
            <a:r>
              <a:rPr lang="en-GB" dirty="0"/>
              <a:t> </a:t>
            </a:r>
            <a:r>
              <a:rPr lang="en-GB" dirty="0" err="1"/>
              <a:t>zwischen</a:t>
            </a:r>
            <a:r>
              <a:rPr lang="en-GB" dirty="0"/>
              <a:t> </a:t>
            </a:r>
            <a:r>
              <a:rPr lang="en-GB" dirty="0" err="1"/>
              <a:t>Organisationen</a:t>
            </a:r>
            <a:r>
              <a:rPr lang="en-GB" dirty="0"/>
              <a:t> und </a:t>
            </a:r>
            <a:r>
              <a:rPr lang="en-GB" dirty="0" err="1"/>
              <a:t>Einzelpersonen</a:t>
            </a:r>
            <a:r>
              <a:rPr lang="en-GB" dirty="0"/>
              <a:t> </a:t>
            </a:r>
          </a:p>
          <a:p>
            <a:pPr lvl="1"/>
            <a:r>
              <a:rPr lang="en-GB" dirty="0" err="1"/>
              <a:t>Entgegenwirken</a:t>
            </a:r>
            <a:r>
              <a:rPr lang="en-GB" dirty="0"/>
              <a:t> </a:t>
            </a:r>
            <a:r>
              <a:rPr lang="en-GB" dirty="0" err="1"/>
              <a:t>zum</a:t>
            </a:r>
            <a:r>
              <a:rPr lang="en-GB" dirty="0"/>
              <a:t> </a:t>
            </a:r>
            <a:r>
              <a:rPr lang="en-GB" dirty="0" err="1"/>
              <a:t>sogenannten</a:t>
            </a:r>
            <a:r>
              <a:rPr lang="en-GB" dirty="0"/>
              <a:t> </a:t>
            </a:r>
            <a:r>
              <a:rPr lang="en-GB" b="1" dirty="0" err="1"/>
              <a:t>gläsernen</a:t>
            </a:r>
            <a:r>
              <a:rPr lang="en-GB" b="1" dirty="0"/>
              <a:t> Menschen</a:t>
            </a:r>
            <a:r>
              <a:rPr lang="en-GB" dirty="0"/>
              <a:t>, </a:t>
            </a:r>
            <a:r>
              <a:rPr lang="en-GB" dirty="0" err="1"/>
              <a:t>dem</a:t>
            </a:r>
            <a:r>
              <a:rPr lang="en-GB" dirty="0"/>
              <a:t> </a:t>
            </a:r>
            <a:r>
              <a:rPr lang="en-GB" dirty="0" err="1"/>
              <a:t>Ausufern</a:t>
            </a:r>
            <a:r>
              <a:rPr lang="en-GB" dirty="0"/>
              <a:t> </a:t>
            </a:r>
            <a:r>
              <a:rPr lang="en-GB" dirty="0" err="1"/>
              <a:t>staatlicher</a:t>
            </a:r>
            <a:r>
              <a:rPr lang="en-GB" dirty="0"/>
              <a:t> </a:t>
            </a:r>
            <a:r>
              <a:rPr lang="en-GB" dirty="0" err="1"/>
              <a:t>Überwachungsmaßnahmen</a:t>
            </a:r>
            <a:r>
              <a:rPr lang="en-GB" dirty="0"/>
              <a:t> (</a:t>
            </a:r>
            <a:r>
              <a:rPr lang="en-GB" b="1" dirty="0" err="1"/>
              <a:t>Überwachungsstaat</a:t>
            </a:r>
            <a:r>
              <a:rPr lang="en-GB" dirty="0"/>
              <a:t>) und </a:t>
            </a:r>
            <a:r>
              <a:rPr lang="en-GB" b="1" dirty="0" err="1"/>
              <a:t>Datenmonopolen</a:t>
            </a:r>
            <a:r>
              <a:rPr lang="en-GB" dirty="0"/>
              <a:t> von </a:t>
            </a:r>
            <a:r>
              <a:rPr lang="en-GB" dirty="0" err="1"/>
              <a:t>Privatunternehmen</a:t>
            </a:r>
            <a:endParaRPr lang="en-DE" dirty="0"/>
          </a:p>
        </p:txBody>
      </p:sp>
    </p:spTree>
    <p:extLst>
      <p:ext uri="{BB962C8B-B14F-4D97-AF65-F5344CB8AC3E}">
        <p14:creationId xmlns:p14="http://schemas.microsoft.com/office/powerpoint/2010/main" val="2063432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6A3B5-D455-E6CD-0BD3-E22113E40CB3}"/>
              </a:ext>
            </a:extLst>
          </p:cNvPr>
          <p:cNvSpPr>
            <a:spLocks noGrp="1"/>
          </p:cNvSpPr>
          <p:nvPr>
            <p:ph type="title"/>
          </p:nvPr>
        </p:nvSpPr>
        <p:spPr/>
        <p:txBody>
          <a:bodyPr/>
          <a:lstStyle/>
          <a:p>
            <a:r>
              <a:rPr lang="en-GB" dirty="0" err="1"/>
              <a:t>Bedeutung</a:t>
            </a:r>
            <a:r>
              <a:rPr lang="en-GB" dirty="0"/>
              <a:t> des </a:t>
            </a:r>
            <a:r>
              <a:rPr lang="en-GB" dirty="0" err="1"/>
              <a:t>Datenschutzes</a:t>
            </a:r>
            <a:endParaRPr lang="en-DE" dirty="0"/>
          </a:p>
        </p:txBody>
      </p:sp>
      <p:sp>
        <p:nvSpPr>
          <p:cNvPr id="3" name="Content Placeholder 2">
            <a:extLst>
              <a:ext uri="{FF2B5EF4-FFF2-40B4-BE49-F238E27FC236}">
                <a16:creationId xmlns:a16="http://schemas.microsoft.com/office/drawing/2014/main" id="{06AF4E02-8443-6813-3757-5ED0DFF01421}"/>
              </a:ext>
            </a:extLst>
          </p:cNvPr>
          <p:cNvSpPr>
            <a:spLocks noGrp="1"/>
          </p:cNvSpPr>
          <p:nvPr>
            <p:ph idx="1"/>
          </p:nvPr>
        </p:nvSpPr>
        <p:spPr/>
        <p:txBody>
          <a:bodyPr/>
          <a:lstStyle/>
          <a:p>
            <a:r>
              <a:rPr lang="en-GB" dirty="0" err="1"/>
              <a:t>Seit</a:t>
            </a:r>
            <a:r>
              <a:rPr lang="en-GB" dirty="0"/>
              <a:t> der </a:t>
            </a:r>
            <a:r>
              <a:rPr lang="en-GB" dirty="0" err="1"/>
              <a:t>Entwicklung</a:t>
            </a:r>
            <a:r>
              <a:rPr lang="en-GB" dirty="0"/>
              <a:t> der </a:t>
            </a:r>
            <a:r>
              <a:rPr lang="en-GB" dirty="0" err="1"/>
              <a:t>Digitaltechnik</a:t>
            </a:r>
            <a:r>
              <a:rPr lang="en-GB" dirty="0"/>
              <a:t> </a:t>
            </a:r>
            <a:r>
              <a:rPr lang="en-GB" dirty="0" err="1"/>
              <a:t>stetig</a:t>
            </a:r>
            <a:r>
              <a:rPr lang="en-GB" dirty="0"/>
              <a:t> </a:t>
            </a:r>
            <a:r>
              <a:rPr lang="en-GB" dirty="0" err="1"/>
              <a:t>gestiegen</a:t>
            </a:r>
            <a:endParaRPr lang="en-GB" dirty="0"/>
          </a:p>
          <a:p>
            <a:r>
              <a:rPr lang="en-GB" dirty="0" err="1"/>
              <a:t>weil</a:t>
            </a:r>
            <a:r>
              <a:rPr lang="en-GB" dirty="0"/>
              <a:t> </a:t>
            </a:r>
            <a:r>
              <a:rPr lang="en-GB" dirty="0" err="1"/>
              <a:t>Datenhaltung</a:t>
            </a:r>
            <a:r>
              <a:rPr lang="en-GB" dirty="0"/>
              <a:t>, </a:t>
            </a:r>
            <a:r>
              <a:rPr lang="en-GB" dirty="0" err="1"/>
              <a:t>Datenverarbeitung</a:t>
            </a:r>
            <a:r>
              <a:rPr lang="en-GB" dirty="0"/>
              <a:t>, </a:t>
            </a:r>
            <a:r>
              <a:rPr lang="en-GB" dirty="0" err="1"/>
              <a:t>Datenerfassung</a:t>
            </a:r>
            <a:r>
              <a:rPr lang="en-GB" dirty="0"/>
              <a:t>, </a:t>
            </a:r>
            <a:r>
              <a:rPr lang="en-GB" dirty="0" err="1"/>
              <a:t>Datenweitergabe</a:t>
            </a:r>
            <a:r>
              <a:rPr lang="en-GB" dirty="0"/>
              <a:t> und </a:t>
            </a:r>
            <a:r>
              <a:rPr lang="en-GB" b="1" dirty="0" err="1"/>
              <a:t>Datenanalyse</a:t>
            </a:r>
            <a:r>
              <a:rPr lang="en-GB" b="1" dirty="0"/>
              <a:t> </a:t>
            </a:r>
            <a:r>
              <a:rPr lang="en-GB" b="1" dirty="0" err="1"/>
              <a:t>immer</a:t>
            </a:r>
            <a:r>
              <a:rPr lang="en-GB" b="1" dirty="0"/>
              <a:t> </a:t>
            </a:r>
            <a:r>
              <a:rPr lang="en-GB" b="1" dirty="0" err="1"/>
              <a:t>einfacher</a:t>
            </a:r>
            <a:r>
              <a:rPr lang="en-GB" b="1" dirty="0"/>
              <a:t> </a:t>
            </a:r>
            <a:r>
              <a:rPr lang="en-GB" b="1" dirty="0" err="1"/>
              <a:t>werden</a:t>
            </a:r>
            <a:r>
              <a:rPr lang="en-GB" b="1" dirty="0"/>
              <a:t> und </a:t>
            </a:r>
            <a:r>
              <a:rPr lang="en-GB" b="1" dirty="0" err="1"/>
              <a:t>industrielle</a:t>
            </a:r>
            <a:r>
              <a:rPr lang="en-GB" b="1" dirty="0"/>
              <a:t> </a:t>
            </a:r>
            <a:r>
              <a:rPr lang="en-GB" b="1" dirty="0" err="1"/>
              <a:t>Ausmaße</a:t>
            </a:r>
            <a:r>
              <a:rPr lang="en-GB" b="1" dirty="0"/>
              <a:t> </a:t>
            </a:r>
            <a:r>
              <a:rPr lang="en-GB" dirty="0" err="1"/>
              <a:t>angenommen</a:t>
            </a:r>
            <a:r>
              <a:rPr lang="en-GB" dirty="0"/>
              <a:t> </a:t>
            </a:r>
            <a:r>
              <a:rPr lang="en-GB" dirty="0" err="1"/>
              <a:t>haben</a:t>
            </a:r>
            <a:endParaRPr lang="en-GB" dirty="0"/>
          </a:p>
          <a:p>
            <a:r>
              <a:rPr lang="en-GB" dirty="0" err="1"/>
              <a:t>Technische</a:t>
            </a:r>
            <a:r>
              <a:rPr lang="en-GB" dirty="0"/>
              <a:t> </a:t>
            </a:r>
            <a:r>
              <a:rPr lang="en-GB" dirty="0" err="1"/>
              <a:t>Entwicklungen</a:t>
            </a:r>
            <a:r>
              <a:rPr lang="en-GB" dirty="0"/>
              <a:t> … </a:t>
            </a:r>
            <a:r>
              <a:rPr lang="en-GB" dirty="0" err="1"/>
              <a:t>schaffen</a:t>
            </a:r>
            <a:r>
              <a:rPr lang="en-GB" dirty="0"/>
              <a:t> </a:t>
            </a:r>
            <a:r>
              <a:rPr lang="en-GB" b="1" dirty="0" err="1"/>
              <a:t>neue</a:t>
            </a:r>
            <a:r>
              <a:rPr lang="en-GB" b="1" dirty="0"/>
              <a:t> </a:t>
            </a:r>
            <a:r>
              <a:rPr lang="en-GB" b="1" dirty="0" err="1"/>
              <a:t>Möglichkeiten</a:t>
            </a:r>
            <a:r>
              <a:rPr lang="en-GB" b="1" dirty="0"/>
              <a:t> </a:t>
            </a:r>
            <a:r>
              <a:rPr lang="en-GB" dirty="0" err="1"/>
              <a:t>zur</a:t>
            </a:r>
            <a:r>
              <a:rPr lang="en-GB" dirty="0"/>
              <a:t> </a:t>
            </a:r>
            <a:r>
              <a:rPr lang="en-GB" dirty="0" err="1"/>
              <a:t>Datenerfassung</a:t>
            </a:r>
            <a:r>
              <a:rPr lang="en-GB" dirty="0"/>
              <a:t>.</a:t>
            </a:r>
          </a:p>
          <a:p>
            <a:r>
              <a:rPr lang="en-GB" dirty="0"/>
              <a:t>Dieser </a:t>
            </a:r>
            <a:r>
              <a:rPr lang="en-GB" dirty="0" err="1"/>
              <a:t>Entwicklung</a:t>
            </a:r>
            <a:r>
              <a:rPr lang="en-GB" dirty="0"/>
              <a:t> </a:t>
            </a:r>
            <a:r>
              <a:rPr lang="en-GB" dirty="0" err="1"/>
              <a:t>steht</a:t>
            </a:r>
            <a:r>
              <a:rPr lang="en-GB" dirty="0"/>
              <a:t> </a:t>
            </a:r>
            <a:r>
              <a:rPr lang="en-GB" dirty="0" err="1"/>
              <a:t>eine</a:t>
            </a:r>
            <a:r>
              <a:rPr lang="en-GB" dirty="0"/>
              <a:t> </a:t>
            </a:r>
            <a:r>
              <a:rPr lang="en-GB" sz="2800" b="1" dirty="0" err="1"/>
              <a:t>gewisse</a:t>
            </a:r>
            <a:r>
              <a:rPr lang="en-GB" sz="2800" b="1" dirty="0"/>
              <a:t> </a:t>
            </a:r>
            <a:r>
              <a:rPr lang="en-GB" sz="2800" b="1" dirty="0" err="1"/>
              <a:t>Gleichgültigkeit</a:t>
            </a:r>
            <a:r>
              <a:rPr lang="en-GB" sz="2800" b="1" dirty="0"/>
              <a:t> </a:t>
            </a:r>
            <a:r>
              <a:rPr lang="en-GB" sz="2800" b="1" dirty="0" err="1"/>
              <a:t>großer</a:t>
            </a:r>
            <a:r>
              <a:rPr lang="en-GB" sz="2800" b="1" dirty="0"/>
              <a:t> </a:t>
            </a:r>
            <a:r>
              <a:rPr lang="en-GB" sz="2800" b="1" dirty="0" err="1"/>
              <a:t>Teile</a:t>
            </a:r>
            <a:r>
              <a:rPr lang="en-GB" sz="2800" b="1" dirty="0"/>
              <a:t> der </a:t>
            </a:r>
            <a:r>
              <a:rPr lang="en-GB" sz="2800" b="1" dirty="0" err="1"/>
              <a:t>Bevölkerung</a:t>
            </a:r>
            <a:r>
              <a:rPr lang="en-GB" sz="2800" b="1" dirty="0"/>
              <a:t> </a:t>
            </a:r>
            <a:r>
              <a:rPr lang="en-GB" dirty="0" err="1"/>
              <a:t>gegenüber</a:t>
            </a:r>
            <a:r>
              <a:rPr lang="en-GB" dirty="0"/>
              <a:t>, in </a:t>
            </a:r>
            <a:r>
              <a:rPr lang="en-GB" dirty="0" err="1"/>
              <a:t>deren</a:t>
            </a:r>
            <a:r>
              <a:rPr lang="en-GB" dirty="0"/>
              <a:t> </a:t>
            </a:r>
            <a:r>
              <a:rPr lang="en-GB" dirty="0" err="1"/>
              <a:t>Augen</a:t>
            </a:r>
            <a:r>
              <a:rPr lang="en-GB" dirty="0"/>
              <a:t> der </a:t>
            </a:r>
            <a:r>
              <a:rPr lang="en-GB" dirty="0" err="1"/>
              <a:t>Datenschutz</a:t>
            </a:r>
            <a:r>
              <a:rPr lang="en-GB" dirty="0"/>
              <a:t> </a:t>
            </a:r>
            <a:r>
              <a:rPr lang="en-GB" dirty="0" err="1"/>
              <a:t>keine</a:t>
            </a:r>
            <a:r>
              <a:rPr lang="en-GB" dirty="0"/>
              <a:t> </a:t>
            </a:r>
            <a:r>
              <a:rPr lang="en-GB" dirty="0" err="1"/>
              <a:t>oder</a:t>
            </a:r>
            <a:r>
              <a:rPr lang="en-GB" dirty="0"/>
              <a:t> </a:t>
            </a:r>
            <a:r>
              <a:rPr lang="en-GB" dirty="0" err="1"/>
              <a:t>nur</a:t>
            </a:r>
            <a:r>
              <a:rPr lang="en-GB" dirty="0"/>
              <a:t> </a:t>
            </a:r>
            <a:r>
              <a:rPr lang="en-GB" dirty="0" err="1"/>
              <a:t>geringe</a:t>
            </a:r>
            <a:r>
              <a:rPr lang="en-GB" dirty="0"/>
              <a:t> </a:t>
            </a:r>
            <a:r>
              <a:rPr lang="en-GB" dirty="0" err="1"/>
              <a:t>praktische</a:t>
            </a:r>
            <a:r>
              <a:rPr lang="en-GB" dirty="0"/>
              <a:t> </a:t>
            </a:r>
            <a:r>
              <a:rPr lang="en-GB" dirty="0" err="1"/>
              <a:t>Bedeutung</a:t>
            </a:r>
            <a:r>
              <a:rPr lang="en-GB" dirty="0"/>
              <a:t> hat. </a:t>
            </a:r>
            <a:r>
              <a:rPr lang="en-GB" dirty="0">
                <a:sym typeface="Wingdings" pitchFamily="2" charset="2"/>
              </a:rPr>
              <a:t></a:t>
            </a:r>
            <a:endParaRPr lang="en-DE" dirty="0"/>
          </a:p>
        </p:txBody>
      </p:sp>
    </p:spTree>
    <p:extLst>
      <p:ext uri="{BB962C8B-B14F-4D97-AF65-F5344CB8AC3E}">
        <p14:creationId xmlns:p14="http://schemas.microsoft.com/office/powerpoint/2010/main" val="26969682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oments of Introspection: eCard of the Week #203: Implied Facepalm">
            <a:extLst>
              <a:ext uri="{FF2B5EF4-FFF2-40B4-BE49-F238E27FC236}">
                <a16:creationId xmlns:a16="http://schemas.microsoft.com/office/drawing/2014/main" id="{6991A00B-BA11-BF7F-EA42-98B0E4FD513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30506" y="0"/>
            <a:ext cx="7944141" cy="6858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3785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2550AE69-AC86-4188-83E5-A856C4F1D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32" name="Rectangle 31">
            <a:extLst>
              <a:ext uri="{FF2B5EF4-FFF2-40B4-BE49-F238E27FC236}">
                <a16:creationId xmlns:a16="http://schemas.microsoft.com/office/drawing/2014/main" id="{EC4CA156-2C9D-4F0C-B229-88D8B5E1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33" name="Rectangle 32">
            <a:extLst>
              <a:ext uri="{FF2B5EF4-FFF2-40B4-BE49-F238E27FC236}">
                <a16:creationId xmlns:a16="http://schemas.microsoft.com/office/drawing/2014/main" id="{D7361ED3-EBE5-4EFC-8DA3-D0CE4BF2F4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grpSp>
        <p:nvGrpSpPr>
          <p:cNvPr id="34" name="Group 33">
            <a:extLst>
              <a:ext uri="{FF2B5EF4-FFF2-40B4-BE49-F238E27FC236}">
                <a16:creationId xmlns:a16="http://schemas.microsoft.com/office/drawing/2014/main" id="{85105087-7F16-4C94-837C-C45445116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35" name="Oval 34">
              <a:extLst>
                <a:ext uri="{FF2B5EF4-FFF2-40B4-BE49-F238E27FC236}">
                  <a16:creationId xmlns:a16="http://schemas.microsoft.com/office/drawing/2014/main" id="{4F2F3467-E50F-4A91-B27D-E324936A6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a:lstStyle/>
            <a:p>
              <a:endParaRPr lang="en-DE"/>
            </a:p>
          </p:txBody>
        </p:sp>
        <p:sp>
          <p:nvSpPr>
            <p:cNvPr id="36" name="Oval 35">
              <a:extLst>
                <a:ext uri="{FF2B5EF4-FFF2-40B4-BE49-F238E27FC236}">
                  <a16:creationId xmlns:a16="http://schemas.microsoft.com/office/drawing/2014/main" id="{D678BE03-AC84-4940-A7FD-5B143FE2D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endParaRPr lang="en-DE"/>
            </a:p>
          </p:txBody>
        </p:sp>
      </p:grpSp>
      <p:sp useBgFill="1">
        <p:nvSpPr>
          <p:cNvPr id="37" name="Rectangle 36">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2FA56D-3500-5434-930F-85D85AC3122E}"/>
              </a:ext>
            </a:extLst>
          </p:cNvPr>
          <p:cNvSpPr>
            <a:spLocks noGrp="1"/>
          </p:cNvSpPr>
          <p:nvPr>
            <p:ph type="title"/>
          </p:nvPr>
        </p:nvSpPr>
        <p:spPr>
          <a:xfrm>
            <a:off x="6556100" y="1360493"/>
            <a:ext cx="4972511" cy="3106732"/>
          </a:xfrm>
        </p:spPr>
        <p:txBody>
          <a:bodyPr vert="horz" lIns="91440" tIns="45720" rIns="91440" bIns="45720" rtlCol="0" anchor="b">
            <a:normAutofit/>
          </a:bodyPr>
          <a:lstStyle/>
          <a:p>
            <a:pPr>
              <a:lnSpc>
                <a:spcPct val="80000"/>
              </a:lnSpc>
            </a:pPr>
            <a:r>
              <a:rPr lang="en-US" sz="7200" dirty="0">
                <a:blipFill dpi="0" rotWithShape="1">
                  <a:blip r:embed="rId4"/>
                  <a:srcRect/>
                  <a:tile tx="6350" ty="-127000" sx="65000" sy="64000" flip="none" algn="tl"/>
                </a:blipFill>
              </a:rPr>
              <a:t>Und nun </a:t>
            </a:r>
            <a:r>
              <a:rPr lang="en-US" sz="7200" dirty="0" err="1">
                <a:blipFill dpi="0" rotWithShape="1">
                  <a:blip r:embed="rId4"/>
                  <a:srcRect/>
                  <a:tile tx="6350" ty="-127000" sx="65000" sy="64000" flip="none" algn="tl"/>
                </a:blipFill>
              </a:rPr>
              <a:t>zur</a:t>
            </a:r>
            <a:r>
              <a:rPr lang="en-US" sz="7200" dirty="0">
                <a:blipFill dpi="0" rotWithShape="1">
                  <a:blip r:embed="rId4"/>
                  <a:srcRect/>
                  <a:tile tx="6350" ty="-127000" sx="65000" sy="64000" flip="none" algn="tl"/>
                </a:blipFill>
              </a:rPr>
              <a:t> </a:t>
            </a:r>
            <a:r>
              <a:rPr lang="en-US" sz="7200" dirty="0" err="1">
                <a:blipFill dpi="0" rotWithShape="1">
                  <a:blip r:embed="rId4"/>
                  <a:srcRect/>
                  <a:tile tx="6350" ty="-127000" sx="65000" sy="64000" flip="none" algn="tl"/>
                </a:blipFill>
              </a:rPr>
              <a:t>Werbung</a:t>
            </a:r>
            <a:r>
              <a:rPr lang="en-US" sz="7200" dirty="0">
                <a:blipFill dpi="0" rotWithShape="1">
                  <a:blip r:embed="rId4"/>
                  <a:srcRect/>
                  <a:tile tx="6350" ty="-127000" sx="65000" sy="64000" flip="none" algn="tl"/>
                </a:blipFill>
              </a:rPr>
              <a:t> ;-)</a:t>
            </a:r>
          </a:p>
        </p:txBody>
      </p:sp>
      <p:pic>
        <p:nvPicPr>
          <p:cNvPr id="4" name="Picture 2">
            <a:extLst>
              <a:ext uri="{FF2B5EF4-FFF2-40B4-BE49-F238E27FC236}">
                <a16:creationId xmlns:a16="http://schemas.microsoft.com/office/drawing/2014/main" id="{045803F1-179A-55E3-5AF9-E93B16276C3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8870" r="1" b="1"/>
          <a:stretch/>
        </p:blipFill>
        <p:spPr bwMode="auto">
          <a:xfrm>
            <a:off x="-139481" y="2"/>
            <a:ext cx="6095695" cy="6857997"/>
          </a:xfrm>
          <a:custGeom>
            <a:avLst/>
            <a:gdLst/>
            <a:ahLst/>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noFill/>
          <a:extLst>
            <a:ext uri="{909E8E84-426E-40DD-AFC4-6F175D3DCCD1}">
              <a14:hiddenFill xmlns:a14="http://schemas.microsoft.com/office/drawing/2010/main">
                <a:solidFill>
                  <a:srgbClr val="FFFFFF"/>
                </a:solidFill>
              </a14:hiddenFill>
            </a:ext>
          </a:extLst>
        </p:spPr>
      </p:pic>
      <p:sp>
        <p:nvSpPr>
          <p:cNvPr id="38" name="Freeform: Shape 20">
            <a:extLst>
              <a:ext uri="{FF2B5EF4-FFF2-40B4-BE49-F238E27FC236}">
                <a16:creationId xmlns:a16="http://schemas.microsoft.com/office/drawing/2014/main" id="{0060CE1A-A2ED-43AC-857D-05822177F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598"/>
            <a:ext cx="6095695" cy="6857997"/>
          </a:xfrm>
          <a:custGeom>
            <a:avLst/>
            <a:gdLst>
              <a:gd name="connsiteX0" fmla="*/ 3435036 w 6095695"/>
              <a:gd name="connsiteY0" fmla="*/ 0 h 6857997"/>
              <a:gd name="connsiteX1" fmla="*/ 4198562 w 6095695"/>
              <a:gd name="connsiteY1" fmla="*/ 0 h 6857997"/>
              <a:gd name="connsiteX2" fmla="*/ 4365987 w 6095695"/>
              <a:gd name="connsiteY2" fmla="*/ 128761 h 6857997"/>
              <a:gd name="connsiteX3" fmla="*/ 6095695 w 6095695"/>
              <a:gd name="connsiteY3" fmla="*/ 3718209 h 6857997"/>
              <a:gd name="connsiteX4" fmla="*/ 4860911 w 6095695"/>
              <a:gd name="connsiteY4" fmla="*/ 6845880 h 6857997"/>
              <a:gd name="connsiteX5" fmla="*/ 4849107 w 6095695"/>
              <a:gd name="connsiteY5" fmla="*/ 6857997 h 6857997"/>
              <a:gd name="connsiteX6" fmla="*/ 4253869 w 6095695"/>
              <a:gd name="connsiteY6" fmla="*/ 6857997 h 6857997"/>
              <a:gd name="connsiteX7" fmla="*/ 4409441 w 6095695"/>
              <a:gd name="connsiteY7" fmla="*/ 6719623 h 6857997"/>
              <a:gd name="connsiteX8" fmla="*/ 5679794 w 6095695"/>
              <a:gd name="connsiteY8" fmla="*/ 3718209 h 6857997"/>
              <a:gd name="connsiteX9" fmla="*/ 3591563 w 6095695"/>
              <a:gd name="connsiteY9" fmla="*/ 88079 h 6857997"/>
              <a:gd name="connsiteX10" fmla="*/ 0 w 6095695"/>
              <a:gd name="connsiteY10" fmla="*/ 0 h 6857997"/>
              <a:gd name="connsiteX11" fmla="*/ 3177466 w 6095695"/>
              <a:gd name="connsiteY11" fmla="*/ 0 h 6857997"/>
              <a:gd name="connsiteX12" fmla="*/ 3353291 w 6095695"/>
              <a:gd name="connsiteY12" fmla="*/ 88129 h 6857997"/>
              <a:gd name="connsiteX13" fmla="*/ 5560965 w 6095695"/>
              <a:gd name="connsiteY13" fmla="*/ 3718209 h 6857997"/>
              <a:gd name="connsiteX14" fmla="*/ 4325417 w 6095695"/>
              <a:gd name="connsiteY14" fmla="*/ 6637392 h 6857997"/>
              <a:gd name="connsiteX15" fmla="*/ 4077394 w 6095695"/>
              <a:gd name="connsiteY15" fmla="*/ 6857997 h 6857997"/>
              <a:gd name="connsiteX16" fmla="*/ 0 w 6095695"/>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blipFill dpi="0" rotWithShape="1">
            <a:blip r:embed="rId7">
              <a:alphaModFix amt="30000"/>
              <a:duotone>
                <a:prstClr val="black"/>
                <a:schemeClr val="accent1">
                  <a:tint val="45000"/>
                  <a:satMod val="400000"/>
                </a:schemeClr>
              </a:duotone>
              <a:extLst>
                <a:ext uri="{BEBA8EAE-BF5A-486C-A8C5-ECC9F3942E4B}">
                  <a14:imgProps xmlns:a14="http://schemas.microsoft.com/office/drawing/2010/main">
                    <a14:imgLayer r:embed="rId3">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Tree>
    <p:extLst>
      <p:ext uri="{BB962C8B-B14F-4D97-AF65-F5344CB8AC3E}">
        <p14:creationId xmlns:p14="http://schemas.microsoft.com/office/powerpoint/2010/main" val="21754855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4D8926CF-8F51-8DBA-FDEE-ACBF6A4C34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7192" y="871537"/>
            <a:ext cx="6096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32A7D93-4589-90F3-74AC-3E26AB9B36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284" y="301635"/>
            <a:ext cx="2223904" cy="62547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2C2C1C0-74D0-D3A4-DE91-A14395A902B9}"/>
              </a:ext>
            </a:extLst>
          </p:cNvPr>
          <p:cNvSpPr txBox="1"/>
          <p:nvPr/>
        </p:nvSpPr>
        <p:spPr>
          <a:xfrm>
            <a:off x="4677192" y="6187033"/>
            <a:ext cx="6882012" cy="369332"/>
          </a:xfrm>
          <a:prstGeom prst="rect">
            <a:avLst/>
          </a:prstGeom>
          <a:noFill/>
        </p:spPr>
        <p:txBody>
          <a:bodyPr wrap="none" rtlCol="0">
            <a:spAutoFit/>
          </a:bodyPr>
          <a:lstStyle/>
          <a:p>
            <a:r>
              <a:rPr lang="en-DE" b="1" dirty="0"/>
              <a:t>Tracking</a:t>
            </a:r>
            <a:r>
              <a:rPr lang="en-DE" dirty="0"/>
              <a:t> (nicht </a:t>
            </a:r>
            <a:r>
              <a:rPr lang="en-DE" b="1" dirty="0"/>
              <a:t>Werbung</a:t>
            </a:r>
            <a:r>
              <a:rPr lang="en-DE" dirty="0"/>
              <a:t>!) gilt auch für MacOS, iOS, Android…</a:t>
            </a:r>
          </a:p>
        </p:txBody>
      </p:sp>
    </p:spTree>
    <p:extLst>
      <p:ext uri="{BB962C8B-B14F-4D97-AF65-F5344CB8AC3E}">
        <p14:creationId xmlns:p14="http://schemas.microsoft.com/office/powerpoint/2010/main" val="313583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7F29F-59D8-1DF0-62A2-6CC251783F5B}"/>
              </a:ext>
            </a:extLst>
          </p:cNvPr>
          <p:cNvSpPr>
            <a:spLocks noGrp="1"/>
          </p:cNvSpPr>
          <p:nvPr>
            <p:ph type="title"/>
          </p:nvPr>
        </p:nvSpPr>
        <p:spPr/>
        <p:txBody>
          <a:bodyPr/>
          <a:lstStyle/>
          <a:p>
            <a:r>
              <a:rPr lang="en-GB" dirty="0" err="1"/>
              <a:t>Werbung</a:t>
            </a:r>
            <a:r>
              <a:rPr lang="en-GB" dirty="0"/>
              <a:t> </a:t>
            </a:r>
            <a:r>
              <a:rPr lang="en-GB" dirty="0" err="1"/>
              <a:t>ist</a:t>
            </a:r>
            <a:r>
              <a:rPr lang="en-GB" dirty="0"/>
              <a:t> </a:t>
            </a:r>
            <a:r>
              <a:rPr lang="en-GB" dirty="0" err="1"/>
              <a:t>nicht</a:t>
            </a:r>
            <a:r>
              <a:rPr lang="en-GB" dirty="0"/>
              <a:t> </a:t>
            </a:r>
            <a:r>
              <a:rPr lang="en-GB" dirty="0" err="1"/>
              <a:t>nur</a:t>
            </a:r>
            <a:r>
              <a:rPr lang="en-GB" dirty="0"/>
              <a:t> </a:t>
            </a:r>
            <a:r>
              <a:rPr lang="en-GB" dirty="0" err="1"/>
              <a:t>nervig</a:t>
            </a:r>
            <a:endParaRPr lang="en-DE" dirty="0"/>
          </a:p>
        </p:txBody>
      </p:sp>
      <p:sp>
        <p:nvSpPr>
          <p:cNvPr id="3" name="Content Placeholder 2">
            <a:extLst>
              <a:ext uri="{FF2B5EF4-FFF2-40B4-BE49-F238E27FC236}">
                <a16:creationId xmlns:a16="http://schemas.microsoft.com/office/drawing/2014/main" id="{9413444C-3221-BFDB-93A6-EEF455835E88}"/>
              </a:ext>
            </a:extLst>
          </p:cNvPr>
          <p:cNvSpPr>
            <a:spLocks noGrp="1"/>
          </p:cNvSpPr>
          <p:nvPr>
            <p:ph idx="1"/>
          </p:nvPr>
        </p:nvSpPr>
        <p:spPr/>
        <p:txBody>
          <a:bodyPr/>
          <a:lstStyle/>
          <a:p>
            <a:r>
              <a:rPr lang="en-GB" dirty="0"/>
              <a:t>“Sie </a:t>
            </a:r>
            <a:r>
              <a:rPr lang="en-GB" b="1" dirty="0" err="1"/>
              <a:t>verbraucht</a:t>
            </a:r>
            <a:r>
              <a:rPr lang="en-GB" b="1" dirty="0"/>
              <a:t> </a:t>
            </a:r>
            <a:r>
              <a:rPr lang="en-GB" b="1" dirty="0" err="1"/>
              <a:t>auch</a:t>
            </a:r>
            <a:r>
              <a:rPr lang="en-GB" b="1" dirty="0"/>
              <a:t> </a:t>
            </a:r>
            <a:r>
              <a:rPr lang="en-GB" b="1" dirty="0" err="1"/>
              <a:t>eine</a:t>
            </a:r>
            <a:r>
              <a:rPr lang="en-GB" b="1" dirty="0"/>
              <a:t> </a:t>
            </a:r>
            <a:r>
              <a:rPr lang="en-GB" b="1" dirty="0" err="1"/>
              <a:t>Menge</a:t>
            </a:r>
            <a:r>
              <a:rPr lang="en-GB" b="1" dirty="0"/>
              <a:t> </a:t>
            </a:r>
            <a:r>
              <a:rPr lang="en-GB" b="1" dirty="0" err="1"/>
              <a:t>Daten</a:t>
            </a:r>
            <a:r>
              <a:rPr lang="en-GB" b="1" dirty="0"/>
              <a:t> </a:t>
            </a:r>
            <a:r>
              <a:rPr lang="en-GB" dirty="0"/>
              <a:t>und </a:t>
            </a:r>
            <a:r>
              <a:rPr lang="en-GB" b="1" dirty="0" err="1"/>
              <a:t>verlangsamt</a:t>
            </a:r>
            <a:r>
              <a:rPr lang="en-GB" b="1" dirty="0"/>
              <a:t> </a:t>
            </a:r>
            <a:r>
              <a:rPr lang="en-GB" b="1" dirty="0" err="1"/>
              <a:t>damit</a:t>
            </a:r>
            <a:r>
              <a:rPr lang="en-GB" b="1" dirty="0"/>
              <a:t> </a:t>
            </a:r>
            <a:r>
              <a:rPr lang="en-GB" b="1" dirty="0" err="1"/>
              <a:t>Webseiten</a:t>
            </a:r>
            <a:r>
              <a:rPr lang="en-GB" b="1" dirty="0"/>
              <a:t> </a:t>
            </a:r>
            <a:r>
              <a:rPr lang="en-GB" dirty="0"/>
              <a:t>und Apps. </a:t>
            </a:r>
            <a:r>
              <a:rPr lang="en-GB" dirty="0" err="1"/>
              <a:t>Werbeplätze</a:t>
            </a:r>
            <a:r>
              <a:rPr lang="en-GB" dirty="0"/>
              <a:t> </a:t>
            </a:r>
            <a:r>
              <a:rPr lang="en-GB" dirty="0" err="1"/>
              <a:t>werden</a:t>
            </a:r>
            <a:r>
              <a:rPr lang="en-GB" dirty="0"/>
              <a:t> in </a:t>
            </a:r>
            <a:r>
              <a:rPr lang="en-GB" dirty="0" err="1"/>
              <a:t>automatischen</a:t>
            </a:r>
            <a:r>
              <a:rPr lang="en-GB" dirty="0"/>
              <a:t> </a:t>
            </a:r>
            <a:r>
              <a:rPr lang="en-GB" dirty="0" err="1"/>
              <a:t>Auktionen</a:t>
            </a:r>
            <a:r>
              <a:rPr lang="en-GB" dirty="0"/>
              <a:t> an die </a:t>
            </a:r>
            <a:r>
              <a:rPr lang="en-GB" dirty="0" err="1"/>
              <a:t>Meistbietenden</a:t>
            </a:r>
            <a:r>
              <a:rPr lang="en-GB" dirty="0"/>
              <a:t> </a:t>
            </a:r>
            <a:r>
              <a:rPr lang="en-GB" dirty="0" err="1"/>
              <a:t>verkauft</a:t>
            </a:r>
            <a:r>
              <a:rPr lang="en-GB" dirty="0"/>
              <a:t>. Dazu </a:t>
            </a:r>
            <a:r>
              <a:rPr lang="en-GB" dirty="0" err="1"/>
              <a:t>werden</a:t>
            </a:r>
            <a:r>
              <a:rPr lang="en-GB" dirty="0"/>
              <a:t> </a:t>
            </a:r>
            <a:r>
              <a:rPr lang="en-GB" b="1" dirty="0" err="1"/>
              <a:t>verschiedenste</a:t>
            </a:r>
            <a:r>
              <a:rPr lang="en-GB" b="1" dirty="0"/>
              <a:t> </a:t>
            </a:r>
            <a:r>
              <a:rPr lang="en-GB" b="1" dirty="0" err="1"/>
              <a:t>Daten</a:t>
            </a:r>
            <a:r>
              <a:rPr lang="en-GB" b="1" dirty="0"/>
              <a:t> </a:t>
            </a:r>
            <a:r>
              <a:rPr lang="en-GB" b="1" dirty="0" err="1"/>
              <a:t>über</a:t>
            </a:r>
            <a:r>
              <a:rPr lang="en-GB" b="1" dirty="0"/>
              <a:t> dich </a:t>
            </a:r>
            <a:r>
              <a:rPr lang="en-GB" b="1" dirty="0" err="1"/>
              <a:t>gesammelt</a:t>
            </a:r>
            <a:r>
              <a:rPr lang="en-GB" b="1" dirty="0"/>
              <a:t> und </a:t>
            </a:r>
            <a:r>
              <a:rPr lang="en-GB" b="1" dirty="0" err="1"/>
              <a:t>verkauft</a:t>
            </a:r>
            <a:r>
              <a:rPr lang="en-GB" dirty="0"/>
              <a:t>. </a:t>
            </a:r>
            <a:r>
              <a:rPr lang="en-GB" dirty="0" err="1"/>
              <a:t>Außerdem</a:t>
            </a:r>
            <a:r>
              <a:rPr lang="en-GB" dirty="0"/>
              <a:t> </a:t>
            </a:r>
            <a:r>
              <a:rPr lang="en-GB" dirty="0" err="1"/>
              <a:t>gibt</a:t>
            </a:r>
            <a:r>
              <a:rPr lang="en-GB" dirty="0"/>
              <a:t> es </a:t>
            </a:r>
            <a:r>
              <a:rPr lang="en-GB" dirty="0" err="1"/>
              <a:t>immer</a:t>
            </a:r>
            <a:r>
              <a:rPr lang="en-GB" dirty="0"/>
              <a:t> </a:t>
            </a:r>
            <a:r>
              <a:rPr lang="en-GB" dirty="0" err="1"/>
              <a:t>wieder</a:t>
            </a:r>
            <a:r>
              <a:rPr lang="en-GB" dirty="0"/>
              <a:t> </a:t>
            </a:r>
            <a:r>
              <a:rPr lang="en-GB" dirty="0" err="1"/>
              <a:t>Fälle</a:t>
            </a:r>
            <a:r>
              <a:rPr lang="en-GB" dirty="0"/>
              <a:t>, in </a:t>
            </a:r>
            <a:r>
              <a:rPr lang="en-GB" dirty="0" err="1"/>
              <a:t>denen</a:t>
            </a:r>
            <a:r>
              <a:rPr lang="en-GB" dirty="0"/>
              <a:t> </a:t>
            </a:r>
            <a:r>
              <a:rPr lang="en-GB" dirty="0" err="1"/>
              <a:t>Werbung</a:t>
            </a:r>
            <a:r>
              <a:rPr lang="en-GB" dirty="0"/>
              <a:t> für </a:t>
            </a:r>
            <a:r>
              <a:rPr lang="en-GB" dirty="0" err="1"/>
              <a:t>eine</a:t>
            </a:r>
            <a:r>
              <a:rPr lang="en-GB" dirty="0"/>
              <a:t> </a:t>
            </a:r>
            <a:r>
              <a:rPr lang="en-GB" dirty="0" err="1"/>
              <a:t>Anwendung</a:t>
            </a:r>
            <a:r>
              <a:rPr lang="en-GB" dirty="0"/>
              <a:t> gar </a:t>
            </a:r>
            <a:r>
              <a:rPr lang="en-GB" dirty="0" err="1"/>
              <a:t>nicht</a:t>
            </a:r>
            <a:r>
              <a:rPr lang="en-GB" dirty="0"/>
              <a:t> </a:t>
            </a:r>
            <a:r>
              <a:rPr lang="en-GB" dirty="0" err="1"/>
              <a:t>vom</a:t>
            </a:r>
            <a:r>
              <a:rPr lang="en-GB" dirty="0"/>
              <a:t> </a:t>
            </a:r>
            <a:r>
              <a:rPr lang="en-GB" dirty="0" err="1"/>
              <a:t>Anbieter</a:t>
            </a:r>
            <a:r>
              <a:rPr lang="en-GB" dirty="0"/>
              <a:t> </a:t>
            </a:r>
            <a:r>
              <a:rPr lang="en-GB" dirty="0" err="1"/>
              <a:t>stammt</a:t>
            </a:r>
            <a:r>
              <a:rPr lang="en-GB" dirty="0"/>
              <a:t> </a:t>
            </a:r>
            <a:r>
              <a:rPr lang="en-GB" dirty="0" err="1"/>
              <a:t>sondern</a:t>
            </a:r>
            <a:r>
              <a:rPr lang="en-GB" dirty="0"/>
              <a:t> von </a:t>
            </a:r>
            <a:r>
              <a:rPr lang="en-GB" dirty="0" err="1"/>
              <a:t>Angreifer</a:t>
            </a:r>
            <a:r>
              <a:rPr lang="en-GB" dirty="0"/>
              <a:t>*</a:t>
            </a:r>
            <a:r>
              <a:rPr lang="en-GB" dirty="0" err="1"/>
              <a:t>innen</a:t>
            </a:r>
            <a:r>
              <a:rPr lang="en-GB" dirty="0"/>
              <a:t>, die dich </a:t>
            </a:r>
            <a:r>
              <a:rPr lang="en-GB" b="1" dirty="0" err="1"/>
              <a:t>zu</a:t>
            </a:r>
            <a:r>
              <a:rPr lang="en-GB" b="1" dirty="0"/>
              <a:t> Seiten </a:t>
            </a:r>
            <a:r>
              <a:rPr lang="en-GB" b="1" dirty="0" err="1"/>
              <a:t>mit</a:t>
            </a:r>
            <a:r>
              <a:rPr lang="en-GB" b="1" dirty="0"/>
              <a:t> </a:t>
            </a:r>
            <a:r>
              <a:rPr lang="en-GB" b="1" dirty="0" err="1"/>
              <a:t>Trojanern</a:t>
            </a:r>
            <a:r>
              <a:rPr lang="en-GB" b="1" dirty="0"/>
              <a:t> </a:t>
            </a:r>
            <a:r>
              <a:rPr lang="en-GB" b="1" dirty="0" err="1"/>
              <a:t>locken</a:t>
            </a:r>
            <a:r>
              <a:rPr lang="en-GB" dirty="0"/>
              <a:t>. Oder es </a:t>
            </a:r>
            <a:r>
              <a:rPr lang="en-GB" dirty="0" err="1"/>
              <a:t>wird</a:t>
            </a:r>
            <a:r>
              <a:rPr lang="en-GB" dirty="0"/>
              <a:t> </a:t>
            </a:r>
            <a:r>
              <a:rPr lang="en-GB" b="1" dirty="0" err="1"/>
              <a:t>sogar</a:t>
            </a:r>
            <a:r>
              <a:rPr lang="en-GB" b="1" dirty="0"/>
              <a:t> in der </a:t>
            </a:r>
            <a:r>
              <a:rPr lang="en-GB" b="1" dirty="0" err="1"/>
              <a:t>Werbung</a:t>
            </a:r>
            <a:r>
              <a:rPr lang="en-GB" b="1" dirty="0"/>
              <a:t> </a:t>
            </a:r>
            <a:r>
              <a:rPr lang="en-GB" b="1" dirty="0" err="1"/>
              <a:t>selbst</a:t>
            </a:r>
            <a:r>
              <a:rPr lang="en-GB" b="1" dirty="0"/>
              <a:t> </a:t>
            </a:r>
            <a:r>
              <a:rPr lang="en-GB" b="1" dirty="0" err="1"/>
              <a:t>Schadcode</a:t>
            </a:r>
            <a:r>
              <a:rPr lang="en-GB" b="1" dirty="0"/>
              <a:t> </a:t>
            </a:r>
            <a:r>
              <a:rPr lang="en-GB" dirty="0"/>
              <a:t>auf </a:t>
            </a:r>
            <a:r>
              <a:rPr lang="en-GB" dirty="0" err="1"/>
              <a:t>seriösen</a:t>
            </a:r>
            <a:r>
              <a:rPr lang="en-GB" dirty="0"/>
              <a:t> Seiten </a:t>
            </a:r>
            <a:r>
              <a:rPr lang="en-GB" dirty="0" err="1"/>
              <a:t>ausgeliefert</a:t>
            </a:r>
            <a:r>
              <a:rPr lang="en-GB" dirty="0"/>
              <a:t>.”</a:t>
            </a:r>
          </a:p>
          <a:p>
            <a:r>
              <a:rPr lang="en-GB" dirty="0">
                <a:hlinkClick r:id="rId2"/>
              </a:rPr>
              <a:t>https://infosec.exchange/@seism0saurus/113139921880991064</a:t>
            </a:r>
            <a:r>
              <a:rPr lang="en-GB" dirty="0"/>
              <a:t> </a:t>
            </a:r>
            <a:endParaRPr lang="en-DE" dirty="0"/>
          </a:p>
        </p:txBody>
      </p:sp>
    </p:spTree>
    <p:extLst>
      <p:ext uri="{BB962C8B-B14F-4D97-AF65-F5344CB8AC3E}">
        <p14:creationId xmlns:p14="http://schemas.microsoft.com/office/powerpoint/2010/main" val="171284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7DA0B-485C-F3C6-8C7B-816DDED77AB8}"/>
              </a:ext>
            </a:extLst>
          </p:cNvPr>
          <p:cNvSpPr>
            <a:spLocks noGrp="1"/>
          </p:cNvSpPr>
          <p:nvPr>
            <p:ph type="title"/>
          </p:nvPr>
        </p:nvSpPr>
        <p:spPr/>
        <p:txBody>
          <a:bodyPr/>
          <a:lstStyle/>
          <a:p>
            <a:r>
              <a:rPr lang="en-DE" dirty="0"/>
              <a:t>WHAT??</a:t>
            </a:r>
          </a:p>
        </p:txBody>
      </p:sp>
      <p:sp>
        <p:nvSpPr>
          <p:cNvPr id="3" name="Content Placeholder 2">
            <a:extLst>
              <a:ext uri="{FF2B5EF4-FFF2-40B4-BE49-F238E27FC236}">
                <a16:creationId xmlns:a16="http://schemas.microsoft.com/office/drawing/2014/main" id="{73A91306-7AE2-4E03-48F1-DD384F80968E}"/>
              </a:ext>
            </a:extLst>
          </p:cNvPr>
          <p:cNvSpPr>
            <a:spLocks noGrp="1"/>
          </p:cNvSpPr>
          <p:nvPr>
            <p:ph idx="1"/>
          </p:nvPr>
        </p:nvSpPr>
        <p:spPr/>
        <p:txBody>
          <a:bodyPr/>
          <a:lstStyle/>
          <a:p>
            <a:r>
              <a:rPr lang="en-DE" dirty="0"/>
              <a:t>Werbung / Tracking auf </a:t>
            </a:r>
            <a:r>
              <a:rPr lang="en-DE" b="1" dirty="0"/>
              <a:t>Webseiten</a:t>
            </a:r>
            <a:br>
              <a:rPr lang="en-DE" dirty="0"/>
            </a:br>
            <a:r>
              <a:rPr lang="en-DE" dirty="0">
                <a:sym typeface="Wingdings" pitchFamily="2" charset="2"/>
              </a:rPr>
              <a:t></a:t>
            </a:r>
            <a:r>
              <a:rPr lang="en-DE" dirty="0"/>
              <a:t> 100-1000+ “Partner” mit denen Daten geteilt werden!!!</a:t>
            </a:r>
          </a:p>
          <a:p>
            <a:r>
              <a:rPr lang="en-GB" dirty="0" err="1"/>
              <a:t>Zum</a:t>
            </a:r>
            <a:r>
              <a:rPr lang="en-GB" dirty="0"/>
              <a:t> </a:t>
            </a:r>
            <a:r>
              <a:rPr lang="en-GB" dirty="0" err="1"/>
              <a:t>Beispiel</a:t>
            </a:r>
            <a:r>
              <a:rPr lang="en-GB" dirty="0"/>
              <a:t>: </a:t>
            </a:r>
            <a:r>
              <a:rPr lang="en-GB" dirty="0" err="1"/>
              <a:t>Microsofts</a:t>
            </a:r>
            <a:r>
              <a:rPr lang="en-GB" dirty="0"/>
              <a:t> </a:t>
            </a:r>
            <a:r>
              <a:rPr lang="en-GB" dirty="0" err="1"/>
              <a:t>Datenmarktplatz</a:t>
            </a:r>
            <a:r>
              <a:rPr lang="en-GB" dirty="0"/>
              <a:t> Xandr </a:t>
            </a:r>
            <a:r>
              <a:rPr lang="en-GB" dirty="0" err="1"/>
              <a:t>mit</a:t>
            </a:r>
            <a:r>
              <a:rPr lang="en-GB" dirty="0"/>
              <a:t> 650.000 </a:t>
            </a:r>
            <a:r>
              <a:rPr lang="en-GB" dirty="0" err="1"/>
              <a:t>Kategorien</a:t>
            </a:r>
            <a:r>
              <a:rPr lang="en-GB" dirty="0"/>
              <a:t>, in die </a:t>
            </a:r>
            <a:r>
              <a:rPr lang="en-GB" dirty="0" err="1"/>
              <a:t>uns</a:t>
            </a:r>
            <a:r>
              <a:rPr lang="en-GB" dirty="0"/>
              <a:t> die Online-</a:t>
            </a:r>
            <a:r>
              <a:rPr lang="en-GB" dirty="0" err="1"/>
              <a:t>Werbeindustrie</a:t>
            </a:r>
            <a:r>
              <a:rPr lang="en-GB" dirty="0"/>
              <a:t> </a:t>
            </a:r>
            <a:r>
              <a:rPr lang="en-GB" dirty="0" err="1"/>
              <a:t>einsortiert</a:t>
            </a:r>
            <a:br>
              <a:rPr lang="en-GB" dirty="0"/>
            </a:br>
            <a:r>
              <a:rPr lang="en-GB" sz="1100" dirty="0">
                <a:hlinkClick r:id="rId2"/>
              </a:rPr>
              <a:t>https://netzpolitik.org/2023/microsofts-datenmarktplatz-xandr-das-sind-650-000-kategorien-in-die-uns-die-online-werbeindustrie-einsortiert/</a:t>
            </a:r>
            <a:r>
              <a:rPr lang="en-GB" sz="1100" dirty="0"/>
              <a:t> </a:t>
            </a:r>
            <a:br>
              <a:rPr lang="en-GB" sz="1100" dirty="0"/>
            </a:br>
            <a:r>
              <a:rPr lang="en-GB" sz="1100" dirty="0">
                <a:hlinkClick r:id="rId3"/>
              </a:rPr>
              <a:t>https://media.ccc.de/v/37c3-11974-die_akte_xandr_ein_tiefer_blick_in_den_abgrund_der_datenindustrie</a:t>
            </a:r>
            <a:r>
              <a:rPr lang="en-GB" sz="1100" dirty="0"/>
              <a:t> </a:t>
            </a:r>
            <a:endParaRPr lang="en-DE" dirty="0"/>
          </a:p>
          <a:p>
            <a:r>
              <a:rPr lang="en-DE" dirty="0"/>
              <a:t>Euer </a:t>
            </a:r>
            <a:r>
              <a:rPr lang="en-DE" b="1" dirty="0"/>
              <a:t>OS</a:t>
            </a:r>
            <a:r>
              <a:rPr lang="en-DE" dirty="0"/>
              <a:t> (Windows, MacOS, iOS, Android; aber nicht Linux) trackt euch!</a:t>
            </a:r>
          </a:p>
          <a:p>
            <a:r>
              <a:rPr lang="en-DE" dirty="0"/>
              <a:t>Euer </a:t>
            </a:r>
            <a:r>
              <a:rPr lang="en-DE" b="1" dirty="0"/>
              <a:t>Browser</a:t>
            </a:r>
            <a:r>
              <a:rPr lang="en-DE" dirty="0"/>
              <a:t> trackt euch!</a:t>
            </a:r>
          </a:p>
          <a:p>
            <a:r>
              <a:rPr lang="en-DE" b="1" dirty="0"/>
              <a:t>Apps auf Smartphones </a:t>
            </a:r>
            <a:r>
              <a:rPr lang="en-DE" dirty="0"/>
              <a:t>nutzen (un)absichtlich </a:t>
            </a:r>
            <a:r>
              <a:rPr lang="en-DE" b="1" dirty="0"/>
              <a:t>SDKs</a:t>
            </a:r>
            <a:r>
              <a:rPr lang="en-DE" dirty="0"/>
              <a:t> mit Telemetrie!</a:t>
            </a:r>
          </a:p>
        </p:txBody>
      </p:sp>
      <p:pic>
        <p:nvPicPr>
          <p:cNvPr id="4" name="Picture 3">
            <a:extLst>
              <a:ext uri="{FF2B5EF4-FFF2-40B4-BE49-F238E27FC236}">
                <a16:creationId xmlns:a16="http://schemas.microsoft.com/office/drawing/2014/main" id="{9EF02770-4CA5-9BA5-3647-3260B2D05CF3}"/>
              </a:ext>
            </a:extLst>
          </p:cNvPr>
          <p:cNvPicPr>
            <a:picLocks noChangeAspect="1"/>
          </p:cNvPicPr>
          <p:nvPr/>
        </p:nvPicPr>
        <p:blipFill>
          <a:blip r:embed="rId4"/>
          <a:stretch>
            <a:fillRect/>
          </a:stretch>
        </p:blipFill>
        <p:spPr>
          <a:xfrm>
            <a:off x="8952880" y="-17547"/>
            <a:ext cx="1338881" cy="1885950"/>
          </a:xfrm>
          <a:prstGeom prst="rect">
            <a:avLst/>
          </a:prstGeom>
        </p:spPr>
      </p:pic>
      <p:pic>
        <p:nvPicPr>
          <p:cNvPr id="5" name="Picture 4">
            <a:extLst>
              <a:ext uri="{FF2B5EF4-FFF2-40B4-BE49-F238E27FC236}">
                <a16:creationId xmlns:a16="http://schemas.microsoft.com/office/drawing/2014/main" id="{92C06DF8-B1FF-C0CD-1D4B-D8799E9599FF}"/>
              </a:ext>
            </a:extLst>
          </p:cNvPr>
          <p:cNvPicPr>
            <a:picLocks noChangeAspect="1"/>
          </p:cNvPicPr>
          <p:nvPr/>
        </p:nvPicPr>
        <p:blipFill>
          <a:blip r:embed="rId5"/>
          <a:stretch>
            <a:fillRect/>
          </a:stretch>
        </p:blipFill>
        <p:spPr>
          <a:xfrm>
            <a:off x="10889111" y="7198"/>
            <a:ext cx="1302889" cy="1878752"/>
          </a:xfrm>
          <a:prstGeom prst="rect">
            <a:avLst/>
          </a:prstGeom>
        </p:spPr>
      </p:pic>
    </p:spTree>
    <p:extLst>
      <p:ext uri="{BB962C8B-B14F-4D97-AF65-F5344CB8AC3E}">
        <p14:creationId xmlns:p14="http://schemas.microsoft.com/office/powerpoint/2010/main" val="2805795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tint val="75000"/>
                <a:shade val="58000"/>
                <a:satMod val="120000"/>
              </a:schemeClr>
              <a:schemeClr val="bg1">
                <a:tint val="50000"/>
                <a:shade val="96000"/>
              </a:schemeClr>
            </a:duotone>
          </a:blip>
          <a:tile tx="0" ty="0" sx="100000" sy="100000" flip="none" algn="tl"/>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9DD822-4591-13F6-9D6F-F088B044565B}"/>
              </a:ext>
            </a:extLst>
          </p:cNvPr>
          <p:cNvPicPr>
            <a:picLocks noChangeAspect="1"/>
          </p:cNvPicPr>
          <p:nvPr/>
        </p:nvPicPr>
        <p:blipFill>
          <a:blip r:embed="rId3"/>
          <a:stretch>
            <a:fillRect/>
          </a:stretch>
        </p:blipFill>
        <p:spPr>
          <a:xfrm>
            <a:off x="3079377" y="39532"/>
            <a:ext cx="6024282" cy="6768861"/>
          </a:xfrm>
          <a:prstGeom prst="rect">
            <a:avLst/>
          </a:prstGeom>
        </p:spPr>
      </p:pic>
    </p:spTree>
    <p:extLst>
      <p:ext uri="{BB962C8B-B14F-4D97-AF65-F5344CB8AC3E}">
        <p14:creationId xmlns:p14="http://schemas.microsoft.com/office/powerpoint/2010/main" val="154046411"/>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451E1-D523-DF98-F68E-6CF7F273CD71}"/>
              </a:ext>
            </a:extLst>
          </p:cNvPr>
          <p:cNvSpPr>
            <a:spLocks noGrp="1"/>
          </p:cNvSpPr>
          <p:nvPr>
            <p:ph type="title"/>
          </p:nvPr>
        </p:nvSpPr>
        <p:spPr/>
        <p:txBody>
          <a:bodyPr>
            <a:normAutofit/>
          </a:bodyPr>
          <a:lstStyle/>
          <a:p>
            <a:r>
              <a:rPr lang="en-GB" sz="4000" dirty="0"/>
              <a:t>Google’s browser has become a </a:t>
            </a:r>
            <a:r>
              <a:rPr lang="en-GB" sz="4000" b="1" dirty="0"/>
              <a:t>threat to user privacy</a:t>
            </a:r>
            <a:r>
              <a:rPr lang="en-GB" sz="4000" dirty="0"/>
              <a:t> (And the democratic process itself)</a:t>
            </a:r>
            <a:endParaRPr lang="en-DE" sz="4000" dirty="0"/>
          </a:p>
        </p:txBody>
      </p:sp>
      <p:sp>
        <p:nvSpPr>
          <p:cNvPr id="3" name="Content Placeholder 2">
            <a:extLst>
              <a:ext uri="{FF2B5EF4-FFF2-40B4-BE49-F238E27FC236}">
                <a16:creationId xmlns:a16="http://schemas.microsoft.com/office/drawing/2014/main" id="{44493E27-8693-A84F-20B6-1703FF8AD998}"/>
              </a:ext>
            </a:extLst>
          </p:cNvPr>
          <p:cNvSpPr>
            <a:spLocks noGrp="1"/>
          </p:cNvSpPr>
          <p:nvPr>
            <p:ph idx="1"/>
          </p:nvPr>
        </p:nvSpPr>
        <p:spPr/>
        <p:txBody>
          <a:bodyPr>
            <a:normAutofit/>
          </a:bodyPr>
          <a:lstStyle/>
          <a:p>
            <a:r>
              <a:rPr lang="en-GB" dirty="0"/>
              <a:t>"So Google just switched off </a:t>
            </a:r>
            <a:r>
              <a:rPr lang="en-GB" b="1" dirty="0"/>
              <a:t>third-party tracking </a:t>
            </a:r>
            <a:r>
              <a:rPr lang="en-GB" dirty="0"/>
              <a:t>for 30 Million Chrome users - that's a good thing, right?" – "Well, child, get some snacks, make yourself comfortable and let me tell you the story of how this will affect you, me, and all of humanity..." [Distant thunder] </a:t>
            </a:r>
            <a:br>
              <a:rPr lang="en-GB" dirty="0"/>
            </a:br>
            <a:br>
              <a:rPr lang="en-GB" dirty="0"/>
            </a:br>
            <a:r>
              <a:rPr lang="en-DE" dirty="0"/>
              <a:t>👉 </a:t>
            </a:r>
            <a:r>
              <a:rPr lang="en-GB" dirty="0">
                <a:hlinkClick r:id="rId2" tooltip="https://contrachrome.com/"/>
              </a:rPr>
              <a:t>https://contrachrome.com</a:t>
            </a:r>
            <a:br>
              <a:rPr lang="en-GB" dirty="0"/>
            </a:br>
            <a:endParaRPr lang="en-GB" dirty="0"/>
          </a:p>
          <a:p>
            <a:r>
              <a:rPr lang="en-GB" dirty="0"/>
              <a:t>Ein </a:t>
            </a:r>
            <a:r>
              <a:rPr lang="en-GB" dirty="0" err="1"/>
              <a:t>hoch-interessanter</a:t>
            </a:r>
            <a:r>
              <a:rPr lang="en-GB" dirty="0"/>
              <a:t> und </a:t>
            </a:r>
            <a:r>
              <a:rPr lang="en-GB" dirty="0" err="1"/>
              <a:t>sehr</a:t>
            </a:r>
            <a:r>
              <a:rPr lang="en-GB" dirty="0"/>
              <a:t> </a:t>
            </a:r>
            <a:r>
              <a:rPr lang="en-GB" dirty="0" err="1"/>
              <a:t>wissenswerter</a:t>
            </a:r>
            <a:r>
              <a:rPr lang="en-GB" dirty="0"/>
              <a:t> Comic,</a:t>
            </a:r>
          </a:p>
          <a:p>
            <a:pPr lvl="1"/>
            <a:r>
              <a:rPr lang="en-GB" dirty="0"/>
              <a:t>der </a:t>
            </a:r>
            <a:r>
              <a:rPr lang="en-GB" dirty="0" err="1"/>
              <a:t>erklärt</a:t>
            </a:r>
            <a:r>
              <a:rPr lang="en-GB" dirty="0"/>
              <a:t> </a:t>
            </a:r>
            <a:r>
              <a:rPr lang="en-GB" dirty="0" err="1"/>
              <a:t>wie</a:t>
            </a:r>
            <a:r>
              <a:rPr lang="en-GB" dirty="0"/>
              <a:t> Google </a:t>
            </a:r>
            <a:r>
              <a:rPr lang="en-GB" b="1" dirty="0"/>
              <a:t>257 </a:t>
            </a:r>
            <a:r>
              <a:rPr lang="en-GB" b="1" dirty="0" err="1"/>
              <a:t>Milliarden</a:t>
            </a:r>
            <a:r>
              <a:rPr lang="en-GB" b="1" dirty="0"/>
              <a:t> US-$ </a:t>
            </a:r>
            <a:r>
              <a:rPr lang="en-GB" b="1" dirty="0" err="1"/>
              <a:t>Umsatz</a:t>
            </a:r>
            <a:endParaRPr lang="en-GB" b="1" dirty="0"/>
          </a:p>
          <a:p>
            <a:pPr lvl="1"/>
            <a:r>
              <a:rPr lang="en-GB" b="1" dirty="0" err="1"/>
              <a:t>allein</a:t>
            </a:r>
            <a:r>
              <a:rPr lang="en-GB" b="1" dirty="0"/>
              <a:t> </a:t>
            </a:r>
            <a:r>
              <a:rPr lang="en-GB" b="1" dirty="0" err="1"/>
              <a:t>nur</a:t>
            </a:r>
            <a:r>
              <a:rPr lang="en-GB" b="1" dirty="0"/>
              <a:t> </a:t>
            </a:r>
            <a:r>
              <a:rPr lang="en-GB" b="1" dirty="0" err="1"/>
              <a:t>mit</a:t>
            </a:r>
            <a:r>
              <a:rPr lang="en-GB" b="1" dirty="0"/>
              <a:t> </a:t>
            </a:r>
            <a:r>
              <a:rPr lang="en-GB" b="1" dirty="0" err="1"/>
              <a:t>seinem</a:t>
            </a:r>
            <a:r>
              <a:rPr lang="en-GB" b="1" dirty="0"/>
              <a:t> </a:t>
            </a:r>
            <a:r>
              <a:rPr lang="en-GB" b="1" dirty="0" err="1"/>
              <a:t>kostenlosen</a:t>
            </a:r>
            <a:r>
              <a:rPr lang="en-GB" b="1" dirty="0"/>
              <a:t> Browser</a:t>
            </a:r>
          </a:p>
          <a:p>
            <a:pPr lvl="1"/>
            <a:r>
              <a:rPr lang="en-GB" b="1" dirty="0"/>
              <a:t>und </a:t>
            </a:r>
            <a:r>
              <a:rPr lang="en-GB" b="1" dirty="0" err="1"/>
              <a:t>mit</a:t>
            </a:r>
            <a:r>
              <a:rPr lang="en-GB" b="1" dirty="0"/>
              <a:t> </a:t>
            </a:r>
            <a:r>
              <a:rPr lang="en-GB" b="1" dirty="0" err="1"/>
              <a:t>Werbung</a:t>
            </a:r>
            <a:r>
              <a:rPr lang="en-GB" b="1" dirty="0"/>
              <a:t> </a:t>
            </a:r>
            <a:r>
              <a:rPr lang="en-GB" dirty="0" err="1"/>
              <a:t>macht</a:t>
            </a:r>
            <a:r>
              <a:rPr lang="en-GB" dirty="0"/>
              <a:t> </a:t>
            </a:r>
            <a:r>
              <a:rPr lang="en-DE" dirty="0"/>
              <a:t>🇩🇪 🇬🇧 🇫🇷</a:t>
            </a:r>
          </a:p>
        </p:txBody>
      </p:sp>
      <p:pic>
        <p:nvPicPr>
          <p:cNvPr id="4" name="Picture 3">
            <a:extLst>
              <a:ext uri="{FF2B5EF4-FFF2-40B4-BE49-F238E27FC236}">
                <a16:creationId xmlns:a16="http://schemas.microsoft.com/office/drawing/2014/main" id="{AD6DA889-A38D-0281-566F-9480A66EF3C3}"/>
              </a:ext>
            </a:extLst>
          </p:cNvPr>
          <p:cNvPicPr>
            <a:picLocks noChangeAspect="1"/>
          </p:cNvPicPr>
          <p:nvPr/>
        </p:nvPicPr>
        <p:blipFill>
          <a:blip r:embed="rId3"/>
          <a:stretch>
            <a:fillRect/>
          </a:stretch>
        </p:blipFill>
        <p:spPr>
          <a:xfrm>
            <a:off x="9754583" y="4905375"/>
            <a:ext cx="1367569" cy="1952625"/>
          </a:xfrm>
          <a:prstGeom prst="rect">
            <a:avLst/>
          </a:prstGeom>
        </p:spPr>
      </p:pic>
    </p:spTree>
    <p:extLst>
      <p:ext uri="{BB962C8B-B14F-4D97-AF65-F5344CB8AC3E}">
        <p14:creationId xmlns:p14="http://schemas.microsoft.com/office/powerpoint/2010/main" val="2576660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CF7C3-5E96-0AD9-5332-35E52E378C8C}"/>
              </a:ext>
            </a:extLst>
          </p:cNvPr>
          <p:cNvSpPr>
            <a:spLocks noGrp="1"/>
          </p:cNvSpPr>
          <p:nvPr>
            <p:ph type="title"/>
          </p:nvPr>
        </p:nvSpPr>
        <p:spPr/>
        <p:txBody>
          <a:bodyPr/>
          <a:lstStyle/>
          <a:p>
            <a:r>
              <a:rPr lang="en-GB" dirty="0"/>
              <a:t>W</a:t>
            </a:r>
            <a:r>
              <a:rPr lang="en-DE" dirty="0"/>
              <a:t>as machen wir hier?</a:t>
            </a:r>
          </a:p>
        </p:txBody>
      </p:sp>
      <p:sp>
        <p:nvSpPr>
          <p:cNvPr id="4" name="Text Placeholder 3">
            <a:extLst>
              <a:ext uri="{FF2B5EF4-FFF2-40B4-BE49-F238E27FC236}">
                <a16:creationId xmlns:a16="http://schemas.microsoft.com/office/drawing/2014/main" id="{D917715F-FFF1-2848-253E-9F3C2207DD3F}"/>
              </a:ext>
            </a:extLst>
          </p:cNvPr>
          <p:cNvSpPr>
            <a:spLocks noGrp="1"/>
          </p:cNvSpPr>
          <p:nvPr>
            <p:ph type="body" idx="1"/>
          </p:nvPr>
        </p:nvSpPr>
        <p:spPr/>
        <p:txBody>
          <a:bodyPr/>
          <a:lstStyle/>
          <a:p>
            <a:r>
              <a:rPr lang="en-DE" dirty="0"/>
              <a:t>30-45 Minuten WAS und WARUM</a:t>
            </a:r>
          </a:p>
          <a:p>
            <a:r>
              <a:rPr lang="en-DE" dirty="0"/>
              <a:t>Rest WIE</a:t>
            </a:r>
          </a:p>
        </p:txBody>
      </p:sp>
    </p:spTree>
    <p:extLst>
      <p:ext uri="{BB962C8B-B14F-4D97-AF65-F5344CB8AC3E}">
        <p14:creationId xmlns:p14="http://schemas.microsoft.com/office/powerpoint/2010/main" val="41191822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8271E-4028-6687-5C6B-640F4A19D07B}"/>
              </a:ext>
            </a:extLst>
          </p:cNvPr>
          <p:cNvSpPr>
            <a:spLocks noGrp="1"/>
          </p:cNvSpPr>
          <p:nvPr>
            <p:ph type="title"/>
          </p:nvPr>
        </p:nvSpPr>
        <p:spPr/>
        <p:txBody>
          <a:bodyPr>
            <a:normAutofit/>
          </a:bodyPr>
          <a:lstStyle/>
          <a:p>
            <a:r>
              <a:rPr lang="en-GB" sz="4000" dirty="0"/>
              <a:t>Microsoft Edge is </a:t>
            </a:r>
            <a:r>
              <a:rPr lang="en-GB" sz="4000" b="1" dirty="0"/>
              <a:t>leaking the sites</a:t>
            </a:r>
            <a:br>
              <a:rPr lang="en-GB" sz="4000" b="1" dirty="0"/>
            </a:br>
            <a:r>
              <a:rPr lang="en-GB" sz="4000" b="1" dirty="0"/>
              <a:t> you visit</a:t>
            </a:r>
            <a:r>
              <a:rPr lang="en-GB" sz="4000" dirty="0"/>
              <a:t> to Bing</a:t>
            </a:r>
            <a:endParaRPr lang="en-DE" sz="4000" dirty="0"/>
          </a:p>
        </p:txBody>
      </p:sp>
      <p:sp>
        <p:nvSpPr>
          <p:cNvPr id="3" name="Content Placeholder 2">
            <a:extLst>
              <a:ext uri="{FF2B5EF4-FFF2-40B4-BE49-F238E27FC236}">
                <a16:creationId xmlns:a16="http://schemas.microsoft.com/office/drawing/2014/main" id="{411BB5A3-42A2-C838-9254-4A9D16AA5FB6}"/>
              </a:ext>
            </a:extLst>
          </p:cNvPr>
          <p:cNvSpPr>
            <a:spLocks noGrp="1"/>
          </p:cNvSpPr>
          <p:nvPr>
            <p:ph idx="1"/>
          </p:nvPr>
        </p:nvSpPr>
        <p:spPr/>
        <p:txBody>
          <a:bodyPr>
            <a:normAutofit/>
          </a:bodyPr>
          <a:lstStyle/>
          <a:p>
            <a:r>
              <a:rPr lang="en-GB" dirty="0">
                <a:effectLst/>
                <a:latin typeface="Rockwell" panose="02060603020205020403" pitchFamily="18" charset="77"/>
              </a:rPr>
              <a:t>Microsoft has a master filter (</a:t>
            </a:r>
            <a:r>
              <a:rPr lang="en-GB" dirty="0">
                <a:effectLst/>
                <a:latin typeface="Rockwell" panose="02060603020205020403" pitchFamily="18" charset="77"/>
                <a:hlinkClick r:id="rId2" tooltip="https://www.bingapis.com/api/v7/followweb/getdomainfilter?appid=f1e45c4a7b95b48ac3f411c6214f6b861d0c276b"/>
              </a:rPr>
              <a:t>available here</a:t>
            </a:r>
            <a:r>
              <a:rPr lang="en-GB" dirty="0">
                <a:effectLst/>
                <a:latin typeface="Rockwell" panose="02060603020205020403" pitchFamily="18" charset="77"/>
              </a:rPr>
              <a:t>) for this creator follow feature, which includes domains like Pornhub where URLs are blocked from being sent to the Bing API site. It looks like, for every previously unchecked URL you visit, it passes it to </a:t>
            </a:r>
            <a:r>
              <a:rPr lang="en-GB" dirty="0">
                <a:effectLst/>
                <a:latin typeface="Rockwell" panose="02060603020205020403" pitchFamily="18" charset="77"/>
                <a:hlinkClick r:id="rId3" tooltip="http://bingapis.com/"/>
              </a:rPr>
              <a:t>bingapis.com</a:t>
            </a:r>
            <a:r>
              <a:rPr lang="en-GB" dirty="0">
                <a:effectLst/>
                <a:latin typeface="Rockwell" panose="02060603020205020403" pitchFamily="18" charset="77"/>
              </a:rPr>
              <a:t>, which has </a:t>
            </a:r>
            <a:r>
              <a:rPr lang="en-GB" b="1" dirty="0">
                <a:effectLst/>
                <a:latin typeface="Rockwell" panose="02060603020205020403" pitchFamily="18" charset="77"/>
              </a:rPr>
              <a:t>huge privacy implications</a:t>
            </a:r>
            <a:r>
              <a:rPr lang="en-GB" dirty="0">
                <a:effectLst/>
                <a:latin typeface="Rockwell" panose="02060603020205020403" pitchFamily="18" charset="77"/>
              </a:rPr>
              <a:t>, especially when this </a:t>
            </a:r>
            <a:r>
              <a:rPr lang="en-GB" b="1" dirty="0">
                <a:effectLst/>
                <a:latin typeface="Rockwell" panose="02060603020205020403" pitchFamily="18" charset="77"/>
              </a:rPr>
              <a:t>functionality is enabled by default</a:t>
            </a:r>
            <a:r>
              <a:rPr lang="en-GB" dirty="0">
                <a:effectLst/>
                <a:latin typeface="Rockwell" panose="02060603020205020403" pitchFamily="18" charset="77"/>
              </a:rPr>
              <a:t>.</a:t>
            </a:r>
          </a:p>
          <a:p>
            <a:r>
              <a:rPr lang="en-GB" dirty="0" err="1">
                <a:effectLst/>
                <a:latin typeface="Rockwell" panose="02060603020205020403" pitchFamily="18" charset="77"/>
              </a:rPr>
              <a:t>Immerhin</a:t>
            </a:r>
            <a:r>
              <a:rPr lang="en-GB" dirty="0">
                <a:effectLst/>
                <a:latin typeface="Rockwell" panose="02060603020205020403" pitchFamily="18" charset="77"/>
              </a:rPr>
              <a:t>:</a:t>
            </a:r>
            <a:br>
              <a:rPr lang="en-GB" dirty="0">
                <a:effectLst/>
                <a:latin typeface="Rockwell" panose="02060603020205020403" pitchFamily="18" charset="77"/>
              </a:rPr>
            </a:br>
            <a:r>
              <a:rPr lang="en-GB" dirty="0" err="1">
                <a:effectLst/>
                <a:latin typeface="Rockwell" panose="02060603020205020403" pitchFamily="18" charset="77"/>
              </a:rPr>
              <a:t>Anscheinend</a:t>
            </a:r>
            <a:r>
              <a:rPr lang="en-GB" dirty="0">
                <a:effectLst/>
                <a:latin typeface="Rockwell" panose="02060603020205020403" pitchFamily="18" charset="77"/>
              </a:rPr>
              <a:t> </a:t>
            </a:r>
            <a:r>
              <a:rPr lang="en-GB" dirty="0" err="1">
                <a:effectLst/>
                <a:latin typeface="Rockwell" panose="02060603020205020403" pitchFamily="18" charset="77"/>
              </a:rPr>
              <a:t>ist</a:t>
            </a:r>
            <a:r>
              <a:rPr lang="en-GB" dirty="0">
                <a:effectLst/>
                <a:latin typeface="Rockwell" panose="02060603020205020403" pitchFamily="18" charset="77"/>
              </a:rPr>
              <a:t> "Show suggestions to follow creators in Microsoft Edge" </a:t>
            </a:r>
            <a:r>
              <a:rPr lang="en-GB" dirty="0" err="1">
                <a:effectLst/>
                <a:latin typeface="Rockwell" panose="02060603020205020403" pitchFamily="18" charset="77"/>
              </a:rPr>
              <a:t>bei</a:t>
            </a:r>
            <a:r>
              <a:rPr lang="en-GB" dirty="0">
                <a:effectLst/>
                <a:latin typeface="Rockwell" panose="02060603020205020403" pitchFamily="18" charset="77"/>
              </a:rPr>
              <a:t> </a:t>
            </a:r>
            <a:r>
              <a:rPr lang="en-GB" dirty="0" err="1">
                <a:effectLst/>
                <a:latin typeface="Rockwell" panose="02060603020205020403" pitchFamily="18" charset="77"/>
              </a:rPr>
              <a:t>uns</a:t>
            </a:r>
            <a:r>
              <a:rPr lang="en-GB" dirty="0">
                <a:effectLst/>
                <a:latin typeface="Rockwell" panose="02060603020205020403" pitchFamily="18" charset="77"/>
              </a:rPr>
              <a:t> / in Deutschland / Europa (</a:t>
            </a:r>
            <a:r>
              <a:rPr lang="en-GB" dirty="0" err="1">
                <a:effectLst/>
                <a:latin typeface="Rockwell" panose="02060603020205020403" pitchFamily="18" charset="77"/>
              </a:rPr>
              <a:t>noch</a:t>
            </a:r>
            <a:r>
              <a:rPr lang="en-GB" dirty="0">
                <a:effectLst/>
                <a:latin typeface="Rockwell" panose="02060603020205020403" pitchFamily="18" charset="77"/>
              </a:rPr>
              <a:t>?) </a:t>
            </a:r>
            <a:r>
              <a:rPr lang="en-GB" dirty="0" err="1">
                <a:effectLst/>
                <a:latin typeface="Rockwell" panose="02060603020205020403" pitchFamily="18" charset="77"/>
              </a:rPr>
              <a:t>nicht</a:t>
            </a:r>
            <a:r>
              <a:rPr lang="en-GB" dirty="0">
                <a:effectLst/>
                <a:latin typeface="Rockwell" panose="02060603020205020403" pitchFamily="18" charset="77"/>
              </a:rPr>
              <a:t> </a:t>
            </a:r>
            <a:r>
              <a:rPr lang="en-GB" dirty="0" err="1">
                <a:effectLst/>
                <a:latin typeface="Rockwell" panose="02060603020205020403" pitchFamily="18" charset="77"/>
              </a:rPr>
              <a:t>aktiv</a:t>
            </a:r>
            <a:r>
              <a:rPr lang="en-GB" dirty="0">
                <a:effectLst/>
                <a:latin typeface="Rockwell" panose="02060603020205020403" pitchFamily="18" charset="77"/>
              </a:rPr>
              <a:t>…</a:t>
            </a:r>
          </a:p>
          <a:p>
            <a:endParaRPr lang="en-GB" dirty="0">
              <a:latin typeface="Rockwell" panose="02060603020205020403" pitchFamily="18" charset="77"/>
            </a:endParaRPr>
          </a:p>
          <a:p>
            <a:r>
              <a:rPr lang="en-GB" sz="1600" dirty="0">
                <a:effectLst/>
                <a:latin typeface="Rockwell" panose="02060603020205020403" pitchFamily="18" charset="77"/>
                <a:hlinkClick r:id="rId4" tooltip="https://www.theverge.com/2023/4/25/23697532/microsoft-edge-browser-url-leak-bing-privacy"/>
              </a:rPr>
              <a:t>https://www.theverge.com/2023/4/25/23697532/microsoft-edge-browser-url-leak-bing-privacy</a:t>
            </a:r>
            <a:endParaRPr lang="en-GB" sz="1600" dirty="0">
              <a:effectLst/>
              <a:latin typeface="Rockwell" panose="02060603020205020403" pitchFamily="18" charset="77"/>
            </a:endParaRPr>
          </a:p>
        </p:txBody>
      </p:sp>
      <p:pic>
        <p:nvPicPr>
          <p:cNvPr id="4" name="Picture 3">
            <a:extLst>
              <a:ext uri="{FF2B5EF4-FFF2-40B4-BE49-F238E27FC236}">
                <a16:creationId xmlns:a16="http://schemas.microsoft.com/office/drawing/2014/main" id="{712DF494-9816-58FE-F93A-2E5E101672A4}"/>
              </a:ext>
            </a:extLst>
          </p:cNvPr>
          <p:cNvPicPr>
            <a:picLocks noChangeAspect="1"/>
          </p:cNvPicPr>
          <p:nvPr/>
        </p:nvPicPr>
        <p:blipFill>
          <a:blip r:embed="rId5"/>
          <a:stretch>
            <a:fillRect/>
          </a:stretch>
        </p:blipFill>
        <p:spPr>
          <a:xfrm>
            <a:off x="10818680" y="1"/>
            <a:ext cx="1373319" cy="1943100"/>
          </a:xfrm>
          <a:prstGeom prst="rect">
            <a:avLst/>
          </a:prstGeom>
        </p:spPr>
      </p:pic>
    </p:spTree>
    <p:extLst>
      <p:ext uri="{BB962C8B-B14F-4D97-AF65-F5344CB8AC3E}">
        <p14:creationId xmlns:p14="http://schemas.microsoft.com/office/powerpoint/2010/main" val="18309029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74512-9DCC-D47E-EBF4-4DD47A9FD995}"/>
              </a:ext>
            </a:extLst>
          </p:cNvPr>
          <p:cNvSpPr>
            <a:spLocks noGrp="1"/>
          </p:cNvSpPr>
          <p:nvPr>
            <p:ph type="title"/>
          </p:nvPr>
        </p:nvSpPr>
        <p:spPr/>
        <p:txBody>
          <a:bodyPr>
            <a:normAutofit/>
          </a:bodyPr>
          <a:lstStyle/>
          <a:p>
            <a:r>
              <a:rPr lang="en-DE" sz="4000" dirty="0"/>
              <a:t>Brandneu: </a:t>
            </a:r>
            <a:r>
              <a:rPr lang="en-GB" sz="4000" dirty="0"/>
              <a:t>Firefox to collect anonymized and categorized search data</a:t>
            </a:r>
            <a:endParaRPr lang="en-DE" sz="4000" dirty="0"/>
          </a:p>
        </p:txBody>
      </p:sp>
      <p:sp>
        <p:nvSpPr>
          <p:cNvPr id="3" name="Content Placeholder 2">
            <a:extLst>
              <a:ext uri="{FF2B5EF4-FFF2-40B4-BE49-F238E27FC236}">
                <a16:creationId xmlns:a16="http://schemas.microsoft.com/office/drawing/2014/main" id="{BBC39A92-13B4-87B4-C83E-E87D6FBB46A9}"/>
              </a:ext>
            </a:extLst>
          </p:cNvPr>
          <p:cNvSpPr>
            <a:spLocks noGrp="1"/>
          </p:cNvSpPr>
          <p:nvPr>
            <p:ph idx="1"/>
          </p:nvPr>
        </p:nvSpPr>
        <p:spPr/>
        <p:txBody>
          <a:bodyPr/>
          <a:lstStyle/>
          <a:p>
            <a:r>
              <a:rPr lang="en-GB" dirty="0">
                <a:hlinkClick r:id="rId2"/>
              </a:rPr>
              <a:t>https://blog.mozilla.org/en/products/firefox/firefox-search-update/</a:t>
            </a:r>
            <a:endParaRPr lang="en-GB" dirty="0"/>
          </a:p>
          <a:p>
            <a:r>
              <a:rPr lang="en-GB" dirty="0"/>
              <a:t>“Remember, you can always </a:t>
            </a:r>
            <a:r>
              <a:rPr lang="en-GB" b="1" dirty="0"/>
              <a:t>opt out of sending any technical or usage data </a:t>
            </a:r>
            <a:r>
              <a:rPr lang="en-GB" dirty="0"/>
              <a:t>to Firefox.” (Thunderbird </a:t>
            </a:r>
            <a:r>
              <a:rPr lang="en-GB" dirty="0" err="1"/>
              <a:t>auch</a:t>
            </a:r>
            <a:r>
              <a:rPr lang="en-GB" dirty="0"/>
              <a:t>!)</a:t>
            </a:r>
            <a:endParaRPr lang="en-DE" dirty="0"/>
          </a:p>
        </p:txBody>
      </p:sp>
      <p:pic>
        <p:nvPicPr>
          <p:cNvPr id="4" name="Picture 2">
            <a:extLst>
              <a:ext uri="{FF2B5EF4-FFF2-40B4-BE49-F238E27FC236}">
                <a16:creationId xmlns:a16="http://schemas.microsoft.com/office/drawing/2014/main" id="{C3CD9FB9-27BB-0EFD-5F47-F0833A52D9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7736" y="3314570"/>
            <a:ext cx="6907339" cy="31332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841C3A3-96DF-88EF-2FC3-5AA3D74FB4EB}"/>
              </a:ext>
            </a:extLst>
          </p:cNvPr>
          <p:cNvPicPr>
            <a:picLocks noChangeAspect="1"/>
          </p:cNvPicPr>
          <p:nvPr/>
        </p:nvPicPr>
        <p:blipFill>
          <a:blip r:embed="rId4"/>
          <a:stretch>
            <a:fillRect/>
          </a:stretch>
        </p:blipFill>
        <p:spPr>
          <a:xfrm>
            <a:off x="10805516" y="1"/>
            <a:ext cx="1386483" cy="1957388"/>
          </a:xfrm>
          <a:prstGeom prst="rect">
            <a:avLst/>
          </a:prstGeom>
        </p:spPr>
      </p:pic>
    </p:spTree>
    <p:extLst>
      <p:ext uri="{BB962C8B-B14F-4D97-AF65-F5344CB8AC3E}">
        <p14:creationId xmlns:p14="http://schemas.microsoft.com/office/powerpoint/2010/main" val="2872189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B168F-E684-F3FF-A932-86BD7D575F87}"/>
              </a:ext>
            </a:extLst>
          </p:cNvPr>
          <p:cNvSpPr>
            <a:spLocks noGrp="1"/>
          </p:cNvSpPr>
          <p:nvPr>
            <p:ph type="title"/>
          </p:nvPr>
        </p:nvSpPr>
        <p:spPr/>
        <p:txBody>
          <a:bodyPr/>
          <a:lstStyle/>
          <a:p>
            <a:r>
              <a:rPr lang="en-DE" dirty="0"/>
              <a:t>BSI Newsletter:</a:t>
            </a:r>
          </a:p>
        </p:txBody>
      </p:sp>
      <p:sp>
        <p:nvSpPr>
          <p:cNvPr id="3" name="Content Placeholder 2">
            <a:extLst>
              <a:ext uri="{FF2B5EF4-FFF2-40B4-BE49-F238E27FC236}">
                <a16:creationId xmlns:a16="http://schemas.microsoft.com/office/drawing/2014/main" id="{2EA7A8E1-1AF9-6A33-0DF4-7C9ECB900283}"/>
              </a:ext>
            </a:extLst>
          </p:cNvPr>
          <p:cNvSpPr>
            <a:spLocks noGrp="1"/>
          </p:cNvSpPr>
          <p:nvPr>
            <p:ph idx="1"/>
          </p:nvPr>
        </p:nvSpPr>
        <p:spPr/>
        <p:txBody>
          <a:bodyPr/>
          <a:lstStyle/>
          <a:p>
            <a:r>
              <a:rPr lang="en-GB" b="1" dirty="0"/>
              <a:t>Neue </a:t>
            </a:r>
            <a:r>
              <a:rPr lang="en-GB" b="1" u="sng" dirty="0"/>
              <a:t>Malware</a:t>
            </a:r>
            <a:r>
              <a:rPr lang="en-GB" b="1" dirty="0"/>
              <a:t> </a:t>
            </a:r>
            <a:r>
              <a:rPr lang="en-GB" b="1" dirty="0" err="1"/>
              <a:t>kontrolliert</a:t>
            </a:r>
            <a:r>
              <a:rPr lang="en-GB" b="1" dirty="0"/>
              <a:t> Windows-</a:t>
            </a:r>
            <a:r>
              <a:rPr lang="en-GB" b="1" dirty="0" err="1"/>
              <a:t>Geräte</a:t>
            </a:r>
            <a:br>
              <a:rPr lang="en-GB" dirty="0"/>
            </a:br>
            <a:br>
              <a:rPr lang="en-GB" dirty="0"/>
            </a:br>
            <a:r>
              <a:rPr lang="en-GB" dirty="0" err="1"/>
              <a:t>Dass</a:t>
            </a:r>
            <a:r>
              <a:rPr lang="en-GB" dirty="0"/>
              <a:t> </a:t>
            </a:r>
            <a:r>
              <a:rPr lang="en-GB" dirty="0" err="1"/>
              <a:t>Cyberkriminelle</a:t>
            </a:r>
            <a:r>
              <a:rPr lang="en-GB" dirty="0"/>
              <a:t> </a:t>
            </a:r>
            <a:r>
              <a:rPr lang="en-GB" dirty="0" err="1"/>
              <a:t>ihre</a:t>
            </a:r>
            <a:r>
              <a:rPr lang="en-GB" dirty="0"/>
              <a:t> </a:t>
            </a:r>
            <a:r>
              <a:rPr lang="en-GB" b="1" dirty="0" err="1"/>
              <a:t>Schadsoftware</a:t>
            </a:r>
            <a:r>
              <a:rPr lang="en-GB" dirty="0"/>
              <a:t> </a:t>
            </a:r>
            <a:r>
              <a:rPr lang="en-GB" dirty="0" err="1"/>
              <a:t>hinter</a:t>
            </a:r>
            <a:r>
              <a:rPr lang="en-GB" dirty="0"/>
              <a:t> </a:t>
            </a:r>
            <a:r>
              <a:rPr lang="en-GB" dirty="0" err="1"/>
              <a:t>seriös</a:t>
            </a:r>
            <a:r>
              <a:rPr lang="en-GB" dirty="0"/>
              <a:t> </a:t>
            </a:r>
            <a:r>
              <a:rPr lang="en-GB" dirty="0" err="1"/>
              <a:t>wirkenden</a:t>
            </a:r>
            <a:r>
              <a:rPr lang="en-GB" dirty="0"/>
              <a:t> </a:t>
            </a:r>
            <a:r>
              <a:rPr lang="en-GB" b="1" dirty="0" err="1"/>
              <a:t>Werbeanzeigen</a:t>
            </a:r>
            <a:r>
              <a:rPr lang="en-GB" dirty="0"/>
              <a:t> </a:t>
            </a:r>
            <a:r>
              <a:rPr lang="en-GB" dirty="0" err="1"/>
              <a:t>verstecken</a:t>
            </a:r>
            <a:r>
              <a:rPr lang="en-GB" dirty="0"/>
              <a:t>, </a:t>
            </a:r>
            <a:r>
              <a:rPr lang="en-GB" dirty="0" err="1"/>
              <a:t>ist</a:t>
            </a:r>
            <a:r>
              <a:rPr lang="en-GB" dirty="0"/>
              <a:t> </a:t>
            </a:r>
            <a:r>
              <a:rPr lang="en-GB" dirty="0" err="1"/>
              <a:t>nichts</a:t>
            </a:r>
            <a:r>
              <a:rPr lang="en-GB" dirty="0"/>
              <a:t> </a:t>
            </a:r>
            <a:r>
              <a:rPr lang="en-GB" dirty="0" err="1"/>
              <a:t>Neues</a:t>
            </a:r>
            <a:r>
              <a:rPr lang="en-GB" dirty="0"/>
              <a:t>. In den </a:t>
            </a:r>
            <a:r>
              <a:rPr lang="en-GB" dirty="0" err="1"/>
              <a:t>vergangenen</a:t>
            </a:r>
            <a:r>
              <a:rPr lang="en-GB" dirty="0"/>
              <a:t> </a:t>
            </a:r>
            <a:r>
              <a:rPr lang="en-GB" dirty="0" err="1"/>
              <a:t>Monaten</a:t>
            </a:r>
            <a:r>
              <a:rPr lang="en-GB" dirty="0"/>
              <a:t> gab es </a:t>
            </a:r>
            <a:r>
              <a:rPr lang="en-GB" dirty="0" err="1"/>
              <a:t>bereits</a:t>
            </a:r>
            <a:r>
              <a:rPr lang="en-GB" dirty="0"/>
              <a:t> </a:t>
            </a:r>
            <a:r>
              <a:rPr lang="en-GB" dirty="0" err="1"/>
              <a:t>einige</a:t>
            </a:r>
            <a:r>
              <a:rPr lang="en-GB" dirty="0"/>
              <a:t> </a:t>
            </a:r>
            <a:r>
              <a:rPr lang="en-GB" dirty="0" err="1"/>
              <a:t>Berichte</a:t>
            </a:r>
            <a:r>
              <a:rPr lang="en-GB" dirty="0"/>
              <a:t> </a:t>
            </a:r>
            <a:r>
              <a:rPr lang="en-GB" dirty="0" err="1"/>
              <a:t>über</a:t>
            </a:r>
            <a:r>
              <a:rPr lang="en-GB" dirty="0"/>
              <a:t> </a:t>
            </a:r>
            <a:r>
              <a:rPr lang="en-GB" sz="3200" b="1" u="sng" dirty="0" err="1"/>
              <a:t>Malwaretising</a:t>
            </a:r>
            <a:r>
              <a:rPr lang="en-GB" dirty="0"/>
              <a:t>, </a:t>
            </a:r>
            <a:r>
              <a:rPr lang="en-GB" dirty="0" err="1"/>
              <a:t>wobei</a:t>
            </a:r>
            <a:r>
              <a:rPr lang="en-GB" dirty="0"/>
              <a:t> </a:t>
            </a:r>
            <a:r>
              <a:rPr lang="en-GB" dirty="0" err="1"/>
              <a:t>bösartige</a:t>
            </a:r>
            <a:r>
              <a:rPr lang="en-GB" dirty="0"/>
              <a:t> Software </a:t>
            </a:r>
            <a:r>
              <a:rPr lang="en-GB" dirty="0" err="1"/>
              <a:t>über</a:t>
            </a:r>
            <a:r>
              <a:rPr lang="en-GB" dirty="0"/>
              <a:t> </a:t>
            </a:r>
            <a:r>
              <a:rPr lang="en-GB" b="1" dirty="0" err="1"/>
              <a:t>Werbung</a:t>
            </a:r>
            <a:r>
              <a:rPr lang="en-GB" dirty="0"/>
              <a:t> </a:t>
            </a:r>
            <a:r>
              <a:rPr lang="en-GB" dirty="0" err="1"/>
              <a:t>verbreitet</a:t>
            </a:r>
            <a:r>
              <a:rPr lang="en-GB" dirty="0"/>
              <a:t> </a:t>
            </a:r>
            <a:r>
              <a:rPr lang="en-GB" dirty="0" err="1"/>
              <a:t>wird</a:t>
            </a:r>
            <a:r>
              <a:rPr lang="en-GB" dirty="0"/>
              <a:t>. Nun </a:t>
            </a:r>
            <a:r>
              <a:rPr lang="en-GB" dirty="0" err="1"/>
              <a:t>haben</a:t>
            </a:r>
            <a:r>
              <a:rPr lang="en-GB" dirty="0"/>
              <a:t> </a:t>
            </a:r>
            <a:r>
              <a:rPr lang="en-GB" dirty="0" err="1"/>
              <a:t>Forscher</a:t>
            </a:r>
            <a:r>
              <a:rPr lang="en-GB" dirty="0"/>
              <a:t> von Elastic Security Labs </a:t>
            </a:r>
            <a:r>
              <a:rPr lang="en-GB" dirty="0" err="1"/>
              <a:t>entdeckt</a:t>
            </a:r>
            <a:r>
              <a:rPr lang="en-GB" dirty="0"/>
              <a:t>, </a:t>
            </a:r>
            <a:r>
              <a:rPr lang="en-GB" dirty="0" err="1"/>
              <a:t>dass</a:t>
            </a:r>
            <a:r>
              <a:rPr lang="en-GB" dirty="0"/>
              <a:t> </a:t>
            </a:r>
            <a:r>
              <a:rPr lang="en-GB" dirty="0" err="1"/>
              <a:t>ein</a:t>
            </a:r>
            <a:r>
              <a:rPr lang="en-GB" dirty="0"/>
              <a:t> </a:t>
            </a:r>
            <a:r>
              <a:rPr lang="en-GB" dirty="0" err="1"/>
              <a:t>neuer</a:t>
            </a:r>
            <a:r>
              <a:rPr lang="en-GB" dirty="0"/>
              <a:t> </a:t>
            </a:r>
            <a:r>
              <a:rPr lang="en-GB" dirty="0" err="1"/>
              <a:t>Fernzugriffstrojaner</a:t>
            </a:r>
            <a:r>
              <a:rPr lang="en-GB" dirty="0"/>
              <a:t> </a:t>
            </a:r>
            <a:r>
              <a:rPr lang="en-GB" dirty="0" err="1"/>
              <a:t>namens</a:t>
            </a:r>
            <a:r>
              <a:rPr lang="en-GB" dirty="0"/>
              <a:t> </a:t>
            </a:r>
            <a:r>
              <a:rPr lang="en-GB" dirty="0" err="1"/>
              <a:t>Lobshot</a:t>
            </a:r>
            <a:r>
              <a:rPr lang="en-GB" dirty="0"/>
              <a:t> </a:t>
            </a:r>
            <a:r>
              <a:rPr lang="en-GB" b="1" dirty="0" err="1"/>
              <a:t>über</a:t>
            </a:r>
            <a:r>
              <a:rPr lang="en-GB" b="1" dirty="0"/>
              <a:t> Google </a:t>
            </a:r>
            <a:r>
              <a:rPr lang="en-GB" b="1" u="sng" dirty="0"/>
              <a:t>Ads</a:t>
            </a:r>
            <a:r>
              <a:rPr lang="en-GB" b="1" dirty="0"/>
              <a:t> </a:t>
            </a:r>
            <a:r>
              <a:rPr lang="en-GB" dirty="0" err="1"/>
              <a:t>verbreitet</a:t>
            </a:r>
            <a:r>
              <a:rPr lang="en-GB" dirty="0"/>
              <a:t> </a:t>
            </a:r>
            <a:r>
              <a:rPr lang="en-GB" dirty="0" err="1"/>
              <a:t>wurde</a:t>
            </a:r>
            <a:r>
              <a:rPr lang="en-GB" dirty="0"/>
              <a:t>.</a:t>
            </a:r>
          </a:p>
          <a:p>
            <a:endParaRPr lang="en-GB" dirty="0">
              <a:hlinkClick r:id="rId2" tooltip="https://www.csoonline.com/de/a/neue-malware-kontrolliert-windows-geraete,3674581"/>
            </a:endParaRPr>
          </a:p>
          <a:p>
            <a:r>
              <a:rPr lang="en-GB" sz="1800" dirty="0">
                <a:hlinkClick r:id="rId2" tooltip="https://www.csoonline.com/de/a/neue-malware-kontrolliert-windows-geraete,3674581"/>
              </a:rPr>
              <a:t>https://www.csoonline.com/de/a/neue-malware-kontrolliert-windows-geraete,3674581</a:t>
            </a:r>
            <a:endParaRPr lang="en-DE" sz="1800" dirty="0"/>
          </a:p>
        </p:txBody>
      </p:sp>
      <p:pic>
        <p:nvPicPr>
          <p:cNvPr id="4" name="Picture 3">
            <a:extLst>
              <a:ext uri="{FF2B5EF4-FFF2-40B4-BE49-F238E27FC236}">
                <a16:creationId xmlns:a16="http://schemas.microsoft.com/office/drawing/2014/main" id="{2F086BBD-BDF3-E56B-1B42-E98462C742FB}"/>
              </a:ext>
            </a:extLst>
          </p:cNvPr>
          <p:cNvPicPr>
            <a:picLocks noChangeAspect="1"/>
          </p:cNvPicPr>
          <p:nvPr/>
        </p:nvPicPr>
        <p:blipFill>
          <a:blip r:embed="rId3"/>
          <a:stretch>
            <a:fillRect/>
          </a:stretch>
        </p:blipFill>
        <p:spPr>
          <a:xfrm>
            <a:off x="10845375" y="0"/>
            <a:ext cx="1346624" cy="1957388"/>
          </a:xfrm>
          <a:prstGeom prst="rect">
            <a:avLst/>
          </a:prstGeom>
        </p:spPr>
      </p:pic>
    </p:spTree>
    <p:extLst>
      <p:ext uri="{BB962C8B-B14F-4D97-AF65-F5344CB8AC3E}">
        <p14:creationId xmlns:p14="http://schemas.microsoft.com/office/powerpoint/2010/main" val="11690825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04A2D-7DF7-6D66-0D5B-8E4D727D22E3}"/>
              </a:ext>
            </a:extLst>
          </p:cNvPr>
          <p:cNvSpPr>
            <a:spLocks noGrp="1"/>
          </p:cNvSpPr>
          <p:nvPr>
            <p:ph type="title"/>
          </p:nvPr>
        </p:nvSpPr>
        <p:spPr/>
        <p:txBody>
          <a:bodyPr/>
          <a:lstStyle/>
          <a:p>
            <a:r>
              <a:rPr lang="en-GB" dirty="0" err="1"/>
              <a:t>Virenfund</a:t>
            </a:r>
            <a:r>
              <a:rPr lang="en-GB" dirty="0"/>
              <a:t> auf 65 Clients</a:t>
            </a:r>
            <a:endParaRPr lang="en-DE" dirty="0"/>
          </a:p>
        </p:txBody>
      </p:sp>
      <p:sp>
        <p:nvSpPr>
          <p:cNvPr id="3" name="Content Placeholder 2">
            <a:extLst>
              <a:ext uri="{FF2B5EF4-FFF2-40B4-BE49-F238E27FC236}">
                <a16:creationId xmlns:a16="http://schemas.microsoft.com/office/drawing/2014/main" id="{0B129F6F-4BB7-9219-75C6-788DB49E9710}"/>
              </a:ext>
            </a:extLst>
          </p:cNvPr>
          <p:cNvSpPr>
            <a:spLocks noGrp="1"/>
          </p:cNvSpPr>
          <p:nvPr>
            <p:ph idx="1"/>
          </p:nvPr>
        </p:nvSpPr>
        <p:spPr/>
        <p:txBody>
          <a:bodyPr/>
          <a:lstStyle/>
          <a:p>
            <a:r>
              <a:rPr lang="en-GB" dirty="0"/>
              <a:t>Finale </a:t>
            </a:r>
            <a:r>
              <a:rPr lang="en-GB" dirty="0" err="1"/>
              <a:t>Rückmeldung</a:t>
            </a:r>
            <a:r>
              <a:rPr lang="en-GB" dirty="0"/>
              <a:t> der </a:t>
            </a:r>
            <a:r>
              <a:rPr lang="en-GB" dirty="0" err="1"/>
              <a:t>Forensik</a:t>
            </a:r>
            <a:r>
              <a:rPr lang="en-GB" dirty="0"/>
              <a:t>:</a:t>
            </a:r>
            <a:br>
              <a:rPr lang="en-GB" dirty="0"/>
            </a:br>
            <a:br>
              <a:rPr lang="en-GB" dirty="0"/>
            </a:br>
            <a:r>
              <a:rPr lang="en-GB" dirty="0"/>
              <a:t>“Als </a:t>
            </a:r>
            <a:r>
              <a:rPr lang="en-GB" dirty="0" err="1"/>
              <a:t>verteilter</a:t>
            </a:r>
            <a:r>
              <a:rPr lang="en-GB" dirty="0"/>
              <a:t> </a:t>
            </a:r>
            <a:r>
              <a:rPr lang="en-GB" dirty="0" err="1"/>
              <a:t>Angriffsvektor</a:t>
            </a:r>
            <a:r>
              <a:rPr lang="en-GB" dirty="0"/>
              <a:t> </a:t>
            </a:r>
            <a:r>
              <a:rPr lang="en-GB" dirty="0" err="1"/>
              <a:t>ist</a:t>
            </a:r>
            <a:r>
              <a:rPr lang="en-GB" dirty="0"/>
              <a:t> </a:t>
            </a:r>
            <a:r>
              <a:rPr lang="en-GB" dirty="0" err="1"/>
              <a:t>hier</a:t>
            </a:r>
            <a:r>
              <a:rPr lang="en-GB" dirty="0"/>
              <a:t> </a:t>
            </a:r>
            <a:r>
              <a:rPr lang="en-GB" dirty="0" err="1"/>
              <a:t>vermutlich</a:t>
            </a:r>
            <a:r>
              <a:rPr lang="en-GB" dirty="0"/>
              <a:t> </a:t>
            </a:r>
            <a:r>
              <a:rPr lang="en-GB" dirty="0" err="1"/>
              <a:t>über</a:t>
            </a:r>
            <a:r>
              <a:rPr lang="en-GB" dirty="0"/>
              <a:t> Content Delivery Networks (CDN) </a:t>
            </a:r>
            <a:r>
              <a:rPr lang="en-GB" dirty="0" err="1"/>
              <a:t>ausgespielte</a:t>
            </a:r>
            <a:r>
              <a:rPr lang="en-GB" dirty="0"/>
              <a:t> </a:t>
            </a:r>
            <a:r>
              <a:rPr lang="en-GB" b="1" dirty="0" err="1"/>
              <a:t>Werbung</a:t>
            </a:r>
            <a:r>
              <a:rPr lang="en-GB" dirty="0"/>
              <a:t>, die </a:t>
            </a:r>
            <a:r>
              <a:rPr lang="en-GB" dirty="0" err="1"/>
              <a:t>im</a:t>
            </a:r>
            <a:r>
              <a:rPr lang="en-GB" dirty="0"/>
              <a:t> Browser </a:t>
            </a:r>
            <a:r>
              <a:rPr lang="en-GB" dirty="0" err="1"/>
              <a:t>angezeigt</a:t>
            </a:r>
            <a:r>
              <a:rPr lang="en-GB" dirty="0"/>
              <a:t> </a:t>
            </a:r>
            <a:r>
              <a:rPr lang="en-GB" dirty="0" err="1"/>
              <a:t>wird</a:t>
            </a:r>
            <a:r>
              <a:rPr lang="en-GB" dirty="0"/>
              <a:t>, relevant.”</a:t>
            </a:r>
          </a:p>
          <a:p>
            <a:endParaRPr lang="en-GB" dirty="0"/>
          </a:p>
        </p:txBody>
      </p:sp>
      <p:pic>
        <p:nvPicPr>
          <p:cNvPr id="10" name="Picture 9">
            <a:extLst>
              <a:ext uri="{FF2B5EF4-FFF2-40B4-BE49-F238E27FC236}">
                <a16:creationId xmlns:a16="http://schemas.microsoft.com/office/drawing/2014/main" id="{1903991A-863C-50CF-03EA-932B6911340D}"/>
              </a:ext>
            </a:extLst>
          </p:cNvPr>
          <p:cNvPicPr>
            <a:picLocks noChangeAspect="1"/>
          </p:cNvPicPr>
          <p:nvPr/>
        </p:nvPicPr>
        <p:blipFill>
          <a:blip r:embed="rId2"/>
          <a:stretch>
            <a:fillRect/>
          </a:stretch>
        </p:blipFill>
        <p:spPr>
          <a:xfrm>
            <a:off x="1063752" y="3984325"/>
            <a:ext cx="7035800" cy="1739900"/>
          </a:xfrm>
          <a:prstGeom prst="rect">
            <a:avLst/>
          </a:prstGeom>
        </p:spPr>
      </p:pic>
      <p:sp>
        <p:nvSpPr>
          <p:cNvPr id="4" name="TextBox 3">
            <a:extLst>
              <a:ext uri="{FF2B5EF4-FFF2-40B4-BE49-F238E27FC236}">
                <a16:creationId xmlns:a16="http://schemas.microsoft.com/office/drawing/2014/main" id="{409602F4-B76F-A0DA-2CF6-D79E4BAFA747}"/>
              </a:ext>
            </a:extLst>
          </p:cNvPr>
          <p:cNvSpPr txBox="1"/>
          <p:nvPr/>
        </p:nvSpPr>
        <p:spPr>
          <a:xfrm>
            <a:off x="10888719" y="5588538"/>
            <a:ext cx="1124606" cy="1569660"/>
          </a:xfrm>
          <a:prstGeom prst="rect">
            <a:avLst/>
          </a:prstGeom>
          <a:noFill/>
        </p:spPr>
        <p:txBody>
          <a:bodyPr wrap="square">
            <a:spAutoFit/>
          </a:bodyPr>
          <a:lstStyle/>
          <a:p>
            <a:r>
              <a:rPr lang="en-DE" sz="9600" dirty="0"/>
              <a:t>🙈</a:t>
            </a:r>
          </a:p>
        </p:txBody>
      </p:sp>
    </p:spTree>
    <p:extLst>
      <p:ext uri="{BB962C8B-B14F-4D97-AF65-F5344CB8AC3E}">
        <p14:creationId xmlns:p14="http://schemas.microsoft.com/office/powerpoint/2010/main" val="168184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54C4C-6FCE-FA3D-61F1-D3FBBF15C3B5}"/>
              </a:ext>
            </a:extLst>
          </p:cNvPr>
          <p:cNvSpPr>
            <a:spLocks noGrp="1"/>
          </p:cNvSpPr>
          <p:nvPr>
            <p:ph type="title"/>
          </p:nvPr>
        </p:nvSpPr>
        <p:spPr/>
        <p:txBody>
          <a:bodyPr/>
          <a:lstStyle/>
          <a:p>
            <a:r>
              <a:rPr lang="en-DE" dirty="0"/>
              <a:t>Ladezeiten / knoffhoff: DNS</a:t>
            </a:r>
          </a:p>
        </p:txBody>
      </p:sp>
      <p:sp>
        <p:nvSpPr>
          <p:cNvPr id="3" name="Content Placeholder 2">
            <a:extLst>
              <a:ext uri="{FF2B5EF4-FFF2-40B4-BE49-F238E27FC236}">
                <a16:creationId xmlns:a16="http://schemas.microsoft.com/office/drawing/2014/main" id="{CF7FC4B9-D2A3-34FE-A39D-958484F83E03}"/>
              </a:ext>
            </a:extLst>
          </p:cNvPr>
          <p:cNvSpPr>
            <a:spLocks noGrp="1"/>
          </p:cNvSpPr>
          <p:nvPr>
            <p:ph idx="1"/>
          </p:nvPr>
        </p:nvSpPr>
        <p:spPr/>
        <p:txBody>
          <a:bodyPr>
            <a:normAutofit/>
          </a:bodyPr>
          <a:lstStyle/>
          <a:p>
            <a:r>
              <a:rPr lang="en-GB" dirty="0" err="1"/>
              <a:t>Ähnlich</a:t>
            </a:r>
            <a:r>
              <a:rPr lang="en-GB" dirty="0"/>
              <a:t> </a:t>
            </a:r>
            <a:r>
              <a:rPr lang="en-GB" dirty="0" err="1"/>
              <a:t>wie</a:t>
            </a:r>
            <a:r>
              <a:rPr lang="en-GB" dirty="0"/>
              <a:t> </a:t>
            </a:r>
            <a:r>
              <a:rPr lang="en-GB" b="1" dirty="0" err="1"/>
              <a:t>Telefonbuch</a:t>
            </a:r>
            <a:r>
              <a:rPr lang="en-GB" dirty="0"/>
              <a:t>: </a:t>
            </a:r>
            <a:r>
              <a:rPr lang="en-GB" dirty="0" err="1"/>
              <a:t>spiegel.de</a:t>
            </a:r>
            <a:r>
              <a:rPr lang="en-GB" dirty="0"/>
              <a:t> has address 128.65.210.8</a:t>
            </a:r>
            <a:endParaRPr lang="en-DE" dirty="0"/>
          </a:p>
          <a:p>
            <a:endParaRPr lang="en-DE" dirty="0"/>
          </a:p>
          <a:p>
            <a:r>
              <a:rPr lang="en-DE" dirty="0"/>
              <a:t>Browser / irgendein Programm</a:t>
            </a:r>
          </a:p>
          <a:p>
            <a:r>
              <a:rPr lang="en-DE" dirty="0"/>
              <a:t>DNS-Resolver im OS (Windows, MacOS, Linux, Android, iOS)</a:t>
            </a:r>
          </a:p>
          <a:p>
            <a:r>
              <a:rPr lang="en-DE" dirty="0"/>
              <a:t>Router</a:t>
            </a:r>
          </a:p>
          <a:p>
            <a:r>
              <a:rPr lang="en-DE" dirty="0"/>
              <a:t>DNS-Resolver vom Provider </a:t>
            </a:r>
            <a:r>
              <a:rPr lang="en-DE" sz="900" dirty="0"/>
              <a:t>(wenn man Kunde bei Vodafone ist und die VF-Station ohne eigenen Router nutzt!)</a:t>
            </a:r>
            <a:r>
              <a:rPr lang="en-DE" dirty="0"/>
              <a:t> bzw. “andere”</a:t>
            </a:r>
          </a:p>
          <a:p>
            <a:r>
              <a:rPr lang="en-GB" dirty="0"/>
              <a:t>A</a:t>
            </a:r>
            <a:r>
              <a:rPr lang="en-DE" dirty="0"/>
              <a:t>uthoritative Nameserver </a:t>
            </a:r>
            <a:r>
              <a:rPr lang="en-DE" dirty="0">
                <a:sym typeface="Wingdings" pitchFamily="2" charset="2"/>
              </a:rPr>
              <a:t> example.com</a:t>
            </a:r>
            <a:endParaRPr lang="en-DE" dirty="0"/>
          </a:p>
          <a:p>
            <a:r>
              <a:rPr lang="en-DE" dirty="0"/>
              <a:t>TLD-Nameserver (DE-NIC, …) je Land</a:t>
            </a:r>
          </a:p>
          <a:p>
            <a:r>
              <a:rPr lang="en-DE" dirty="0"/>
              <a:t>Root-Nameserver (13 weltweit)</a:t>
            </a:r>
          </a:p>
        </p:txBody>
      </p:sp>
    </p:spTree>
    <p:extLst>
      <p:ext uri="{BB962C8B-B14F-4D97-AF65-F5344CB8AC3E}">
        <p14:creationId xmlns:p14="http://schemas.microsoft.com/office/powerpoint/2010/main" val="290745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B177A5-A549-1097-9C0E-533FE912D481}"/>
              </a:ext>
            </a:extLst>
          </p:cNvPr>
          <p:cNvPicPr>
            <a:picLocks noChangeAspect="1"/>
          </p:cNvPicPr>
          <p:nvPr/>
        </p:nvPicPr>
        <p:blipFill>
          <a:blip r:embed="rId2"/>
          <a:stretch>
            <a:fillRect/>
          </a:stretch>
        </p:blipFill>
        <p:spPr>
          <a:xfrm>
            <a:off x="2233391" y="0"/>
            <a:ext cx="7725218" cy="6858000"/>
          </a:xfrm>
          <a:prstGeom prst="rect">
            <a:avLst/>
          </a:prstGeom>
        </p:spPr>
      </p:pic>
      <p:sp>
        <p:nvSpPr>
          <p:cNvPr id="7" name="Frame 6">
            <a:extLst>
              <a:ext uri="{FF2B5EF4-FFF2-40B4-BE49-F238E27FC236}">
                <a16:creationId xmlns:a16="http://schemas.microsoft.com/office/drawing/2014/main" id="{5FDCB4D3-BDC3-472C-4172-0AA960AB4A00}"/>
              </a:ext>
            </a:extLst>
          </p:cNvPr>
          <p:cNvSpPr/>
          <p:nvPr/>
        </p:nvSpPr>
        <p:spPr>
          <a:xfrm>
            <a:off x="8555421" y="1355834"/>
            <a:ext cx="630620" cy="504497"/>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8" name="Frame 7">
            <a:extLst>
              <a:ext uri="{FF2B5EF4-FFF2-40B4-BE49-F238E27FC236}">
                <a16:creationId xmlns:a16="http://schemas.microsoft.com/office/drawing/2014/main" id="{F0C71B76-F85D-35ED-714A-3EF65B30815F}"/>
              </a:ext>
            </a:extLst>
          </p:cNvPr>
          <p:cNvSpPr/>
          <p:nvPr/>
        </p:nvSpPr>
        <p:spPr>
          <a:xfrm>
            <a:off x="8555421" y="2548758"/>
            <a:ext cx="630620" cy="504497"/>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Tree>
    <p:extLst>
      <p:ext uri="{BB962C8B-B14F-4D97-AF65-F5344CB8AC3E}">
        <p14:creationId xmlns:p14="http://schemas.microsoft.com/office/powerpoint/2010/main" val="2508096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09D734-D8F9-2B4C-B18D-C1F1C9EE05C1}"/>
              </a:ext>
            </a:extLst>
          </p:cNvPr>
          <p:cNvPicPr>
            <a:picLocks noChangeAspect="1"/>
          </p:cNvPicPr>
          <p:nvPr/>
        </p:nvPicPr>
        <p:blipFill>
          <a:blip r:embed="rId3"/>
          <a:stretch>
            <a:fillRect/>
          </a:stretch>
        </p:blipFill>
        <p:spPr>
          <a:xfrm>
            <a:off x="1885304" y="1599017"/>
            <a:ext cx="7772400" cy="3659965"/>
          </a:xfrm>
          <a:prstGeom prst="rect">
            <a:avLst/>
          </a:prstGeom>
        </p:spPr>
      </p:pic>
      <p:sp>
        <p:nvSpPr>
          <p:cNvPr id="2" name="Frame 1">
            <a:extLst>
              <a:ext uri="{FF2B5EF4-FFF2-40B4-BE49-F238E27FC236}">
                <a16:creationId xmlns:a16="http://schemas.microsoft.com/office/drawing/2014/main" id="{B9266D34-7CCB-1929-5C7F-5E58B00202F8}"/>
              </a:ext>
            </a:extLst>
          </p:cNvPr>
          <p:cNvSpPr/>
          <p:nvPr/>
        </p:nvSpPr>
        <p:spPr>
          <a:xfrm>
            <a:off x="8113987" y="2924502"/>
            <a:ext cx="809296" cy="596464"/>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3" name="Frame 2">
            <a:extLst>
              <a:ext uri="{FF2B5EF4-FFF2-40B4-BE49-F238E27FC236}">
                <a16:creationId xmlns:a16="http://schemas.microsoft.com/office/drawing/2014/main" id="{FA00A54A-E82B-D33B-A602-7C675BE7C7BA}"/>
              </a:ext>
            </a:extLst>
          </p:cNvPr>
          <p:cNvSpPr/>
          <p:nvPr/>
        </p:nvSpPr>
        <p:spPr>
          <a:xfrm>
            <a:off x="8103477" y="3697012"/>
            <a:ext cx="809296" cy="596464"/>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Tree>
    <p:extLst>
      <p:ext uri="{BB962C8B-B14F-4D97-AF65-F5344CB8AC3E}">
        <p14:creationId xmlns:p14="http://schemas.microsoft.com/office/powerpoint/2010/main" val="15116999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0C4E-5356-9A61-F8EC-05798E342F4C}"/>
              </a:ext>
            </a:extLst>
          </p:cNvPr>
          <p:cNvSpPr>
            <a:spLocks noGrp="1"/>
          </p:cNvSpPr>
          <p:nvPr>
            <p:ph type="title"/>
          </p:nvPr>
        </p:nvSpPr>
        <p:spPr/>
        <p:txBody>
          <a:bodyPr/>
          <a:lstStyle/>
          <a:p>
            <a:r>
              <a:rPr lang="en-GB" dirty="0" err="1"/>
              <a:t>Zusammenfassung</a:t>
            </a:r>
            <a:r>
              <a:rPr lang="en-GB" dirty="0"/>
              <a:t>: W</a:t>
            </a:r>
            <a:r>
              <a:rPr lang="en-DE" dirty="0"/>
              <a:t>hy???</a:t>
            </a:r>
          </a:p>
        </p:txBody>
      </p:sp>
      <p:sp>
        <p:nvSpPr>
          <p:cNvPr id="3" name="Content Placeholder 2">
            <a:extLst>
              <a:ext uri="{FF2B5EF4-FFF2-40B4-BE49-F238E27FC236}">
                <a16:creationId xmlns:a16="http://schemas.microsoft.com/office/drawing/2014/main" id="{089FF9E4-4273-3B34-517F-578DC45A98DD}"/>
              </a:ext>
            </a:extLst>
          </p:cNvPr>
          <p:cNvSpPr>
            <a:spLocks noGrp="1"/>
          </p:cNvSpPr>
          <p:nvPr>
            <p:ph idx="1"/>
          </p:nvPr>
        </p:nvSpPr>
        <p:spPr/>
        <p:txBody>
          <a:bodyPr/>
          <a:lstStyle/>
          <a:p>
            <a:r>
              <a:rPr lang="en-GB" dirty="0"/>
              <a:t>W</a:t>
            </a:r>
            <a:r>
              <a:rPr lang="en-DE" dirty="0"/>
              <a:t>erbung!</a:t>
            </a:r>
          </a:p>
          <a:p>
            <a:pPr lvl="1"/>
            <a:r>
              <a:rPr lang="en-DE" dirty="0"/>
              <a:t>nervt!</a:t>
            </a:r>
          </a:p>
          <a:p>
            <a:pPr lvl="1"/>
            <a:r>
              <a:rPr lang="en-GB" dirty="0"/>
              <a:t>m</a:t>
            </a:r>
            <a:r>
              <a:rPr lang="en-DE" dirty="0"/>
              <a:t>acht Seiten unübersichtlich!</a:t>
            </a:r>
          </a:p>
          <a:p>
            <a:r>
              <a:rPr lang="en-GB" b="1" dirty="0"/>
              <a:t>T</a:t>
            </a:r>
            <a:r>
              <a:rPr lang="en-DE" b="1" dirty="0"/>
              <a:t>racking!! </a:t>
            </a:r>
            <a:r>
              <a:rPr lang="en-DE" b="1" u="sng" dirty="0"/>
              <a:t>Telemetrie</a:t>
            </a:r>
            <a:r>
              <a:rPr lang="en-DE" b="1" dirty="0"/>
              <a:t>!</a:t>
            </a:r>
          </a:p>
          <a:p>
            <a:pPr lvl="1"/>
            <a:r>
              <a:rPr lang="en-GB" dirty="0" err="1"/>
              <a:t>aufgrund</a:t>
            </a:r>
            <a:r>
              <a:rPr lang="en-GB" dirty="0"/>
              <a:t> der </a:t>
            </a:r>
            <a:r>
              <a:rPr lang="en-GB" dirty="0" err="1"/>
              <a:t>Nutzungsdaten</a:t>
            </a:r>
            <a:r>
              <a:rPr lang="en-GB" dirty="0"/>
              <a:t> </a:t>
            </a:r>
            <a:r>
              <a:rPr lang="en-GB" dirty="0" err="1"/>
              <a:t>können</a:t>
            </a:r>
            <a:r>
              <a:rPr lang="en-GB" dirty="0"/>
              <a:t> </a:t>
            </a:r>
            <a:r>
              <a:rPr lang="en-GB" dirty="0" err="1"/>
              <a:t>Rückschlüsse</a:t>
            </a:r>
            <a:r>
              <a:rPr lang="en-GB" dirty="0"/>
              <a:t> </a:t>
            </a:r>
            <a:r>
              <a:rPr lang="en-GB" dirty="0" err="1"/>
              <a:t>über</a:t>
            </a:r>
            <a:r>
              <a:rPr lang="en-GB" dirty="0"/>
              <a:t> den </a:t>
            </a:r>
            <a:r>
              <a:rPr lang="en-GB" dirty="0">
                <a:hlinkClick r:id="rId3" tooltip="Benutzer"/>
              </a:rPr>
              <a:t>Benutzer</a:t>
            </a:r>
            <a:r>
              <a:rPr lang="en-GB" dirty="0"/>
              <a:t> </a:t>
            </a:r>
            <a:r>
              <a:rPr lang="en-GB" dirty="0" err="1"/>
              <a:t>gezogen</a:t>
            </a:r>
            <a:r>
              <a:rPr lang="en-GB" dirty="0"/>
              <a:t> warden</a:t>
            </a:r>
          </a:p>
          <a:p>
            <a:pPr lvl="1"/>
            <a:r>
              <a:rPr lang="en-GB" dirty="0" err="1"/>
              <a:t>im</a:t>
            </a:r>
            <a:r>
              <a:rPr lang="en-GB" dirty="0"/>
              <a:t> </a:t>
            </a:r>
            <a:r>
              <a:rPr lang="en-GB" dirty="0" err="1"/>
              <a:t>Kontext</a:t>
            </a:r>
            <a:r>
              <a:rPr lang="en-GB" dirty="0"/>
              <a:t> des </a:t>
            </a:r>
            <a:r>
              <a:rPr lang="en-GB" dirty="0" err="1"/>
              <a:t>Datenschutz</a:t>
            </a:r>
            <a:r>
              <a:rPr lang="en-GB" dirty="0"/>
              <a:t> </a:t>
            </a:r>
            <a:r>
              <a:rPr lang="en-GB" dirty="0" err="1"/>
              <a:t>problematisch</a:t>
            </a:r>
            <a:r>
              <a:rPr lang="en-GB" dirty="0"/>
              <a:t>!</a:t>
            </a:r>
            <a:endParaRPr lang="en-DE" b="1" dirty="0"/>
          </a:p>
          <a:p>
            <a:r>
              <a:rPr lang="en-GB" sz="2800" b="1" dirty="0"/>
              <a:t>M</a:t>
            </a:r>
            <a:r>
              <a:rPr lang="en-DE" sz="2800" b="1" dirty="0"/>
              <a:t>alware!!!</a:t>
            </a:r>
          </a:p>
          <a:p>
            <a:r>
              <a:rPr lang="en-DE" dirty="0"/>
              <a:t>Schmuddelseiten… Social Media…</a:t>
            </a:r>
          </a:p>
          <a:p>
            <a:r>
              <a:rPr lang="en-DE" sz="2800" b="1" dirty="0"/>
              <a:t>Ladezeiten!!!</a:t>
            </a:r>
          </a:p>
          <a:p>
            <a:pPr marL="0" indent="0">
              <a:buNone/>
            </a:pPr>
            <a:endParaRPr lang="en-DE" b="1" dirty="0"/>
          </a:p>
        </p:txBody>
      </p:sp>
    </p:spTree>
    <p:extLst>
      <p:ext uri="{BB962C8B-B14F-4D97-AF65-F5344CB8AC3E}">
        <p14:creationId xmlns:p14="http://schemas.microsoft.com/office/powerpoint/2010/main" val="35268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4EE21-196F-8021-84FD-7911B11F1D97}"/>
              </a:ext>
            </a:extLst>
          </p:cNvPr>
          <p:cNvSpPr>
            <a:spLocks noGrp="1"/>
          </p:cNvSpPr>
          <p:nvPr>
            <p:ph type="title"/>
          </p:nvPr>
        </p:nvSpPr>
        <p:spPr/>
        <p:txBody>
          <a:bodyPr>
            <a:normAutofit/>
          </a:bodyPr>
          <a:lstStyle/>
          <a:p>
            <a:r>
              <a:rPr lang="en-DE" dirty="0"/>
              <a:t>Wie mache ich das “zuhause”?</a:t>
            </a:r>
          </a:p>
        </p:txBody>
      </p:sp>
      <p:sp>
        <p:nvSpPr>
          <p:cNvPr id="3" name="Content Placeholder 2">
            <a:extLst>
              <a:ext uri="{FF2B5EF4-FFF2-40B4-BE49-F238E27FC236}">
                <a16:creationId xmlns:a16="http://schemas.microsoft.com/office/drawing/2014/main" id="{C3FBFFF0-3C81-64FF-4E7D-B9E4A67F4A33}"/>
              </a:ext>
            </a:extLst>
          </p:cNvPr>
          <p:cNvSpPr>
            <a:spLocks noGrp="1"/>
          </p:cNvSpPr>
          <p:nvPr>
            <p:ph idx="1"/>
          </p:nvPr>
        </p:nvSpPr>
        <p:spPr>
          <a:xfrm>
            <a:off x="1069848" y="2320412"/>
            <a:ext cx="10058400" cy="3851787"/>
          </a:xfrm>
        </p:spPr>
        <p:txBody>
          <a:bodyPr>
            <a:normAutofit/>
          </a:bodyPr>
          <a:lstStyle/>
          <a:p>
            <a:r>
              <a:rPr lang="en-DE" sz="2400" b="1" dirty="0"/>
              <a:t>Browser-Extension</a:t>
            </a:r>
            <a:r>
              <a:rPr lang="en-DE" sz="1600" dirty="0"/>
              <a:t>? uBlockOrigin oder AdBlockPlus…</a:t>
            </a:r>
          </a:p>
          <a:p>
            <a:pPr lvl="1"/>
            <a:r>
              <a:rPr lang="de-DE" sz="1600" dirty="0"/>
              <a:t>B</a:t>
            </a:r>
            <a:r>
              <a:rPr lang="en-DE" sz="1600" dirty="0"/>
              <a:t>itte </a:t>
            </a:r>
            <a:r>
              <a:rPr lang="en-DE" sz="1600" u="sng" dirty="0"/>
              <a:t>nicht nur</a:t>
            </a:r>
            <a:r>
              <a:rPr lang="en-DE" sz="1600" dirty="0"/>
              <a:t>!!! Das ist “nur” eine </a:t>
            </a:r>
            <a:r>
              <a:rPr lang="en-DE" sz="1600" u="sng" dirty="0"/>
              <a:t>weitere</a:t>
            </a:r>
            <a:r>
              <a:rPr lang="en-DE" sz="1600" dirty="0"/>
              <a:t> (sehr gute!) Abwehr!</a:t>
            </a:r>
          </a:p>
          <a:p>
            <a:pPr lvl="1"/>
            <a:r>
              <a:rPr lang="en-DE" sz="1600" dirty="0"/>
              <a:t>Aber auf jeden Fall AUCH nutzen für Cookies, JS, …</a:t>
            </a:r>
          </a:p>
          <a:p>
            <a:r>
              <a:rPr lang="en-DE" sz="1800" dirty="0"/>
              <a:t>Problem(e):</a:t>
            </a:r>
          </a:p>
          <a:p>
            <a:pPr lvl="1"/>
            <a:r>
              <a:rPr lang="en-DE" sz="1600" dirty="0"/>
              <a:t>Viele Browser: Firefox, Chrome, Iridium, Edge, Safari, Opera, …</a:t>
            </a:r>
          </a:p>
          <a:p>
            <a:pPr lvl="1"/>
            <a:r>
              <a:rPr lang="en-GB" sz="1600" dirty="0"/>
              <a:t>N</a:t>
            </a:r>
            <a:r>
              <a:rPr lang="en-DE" sz="1600" dirty="0"/>
              <a:t>icht nur ein PC, sondern:</a:t>
            </a:r>
          </a:p>
          <a:p>
            <a:pPr lvl="2"/>
            <a:r>
              <a:rPr lang="en-DE" dirty="0"/>
              <a:t>1x Linux, 1x MacOS, 3x Windows, 1x Windo</a:t>
            </a:r>
            <a:r>
              <a:rPr lang="en-GB" dirty="0"/>
              <a:t>w</a:t>
            </a:r>
            <a:r>
              <a:rPr lang="en-DE" dirty="0"/>
              <a:t>s-VM, 5x iPhone, 3x iPad, 1x Switch, 2x PS4; 1x TV, 1x FireTV, …</a:t>
            </a:r>
          </a:p>
          <a:p>
            <a:pPr lvl="2"/>
            <a:r>
              <a:rPr lang="en-GB" dirty="0"/>
              <a:t>D</a:t>
            </a:r>
            <a:r>
              <a:rPr lang="en-DE" dirty="0"/>
              <a:t>.h. </a:t>
            </a:r>
            <a:r>
              <a:rPr lang="en-DE" b="1" dirty="0"/>
              <a:t>Das klappt da schon mal gar nicht auf allen Geräten (Mobile)! Ausserdem: Aufwand</a:t>
            </a:r>
            <a:r>
              <a:rPr lang="en-DE" dirty="0"/>
              <a:t>!!! </a:t>
            </a:r>
            <a:r>
              <a:rPr lang="en-DE" dirty="0">
                <a:sym typeface="Wingdings" pitchFamily="2" charset="2"/>
              </a:rPr>
              <a:t></a:t>
            </a:r>
          </a:p>
          <a:p>
            <a:pPr lvl="1"/>
            <a:r>
              <a:rPr lang="en-DE" sz="1600" dirty="0"/>
              <a:t>Ausserdem: </a:t>
            </a:r>
            <a:r>
              <a:rPr lang="en-DE" sz="1600" b="1" dirty="0"/>
              <a:t>nicht nur der Browser…</a:t>
            </a:r>
          </a:p>
          <a:p>
            <a:pPr lvl="2"/>
            <a:r>
              <a:rPr lang="en-DE" b="1" dirty="0"/>
              <a:t>auch/vor allem das OS</a:t>
            </a:r>
            <a:endParaRPr lang="en-DE" dirty="0"/>
          </a:p>
          <a:p>
            <a:pPr lvl="2"/>
            <a:r>
              <a:rPr lang="en-DE" dirty="0"/>
              <a:t>+ </a:t>
            </a:r>
            <a:r>
              <a:rPr lang="en-DE" b="1" dirty="0"/>
              <a:t>Apps</a:t>
            </a:r>
            <a:r>
              <a:rPr lang="en-DE" dirty="0"/>
              <a:t> (Smartphone) wegen SDKs, die wie die Weltmeister tracken! </a:t>
            </a:r>
            <a:r>
              <a:rPr lang="en-DE" dirty="0">
                <a:sym typeface="Wingdings" pitchFamily="2" charset="2"/>
              </a:rPr>
              <a:t></a:t>
            </a:r>
            <a:endParaRPr lang="en-DE" dirty="0"/>
          </a:p>
        </p:txBody>
      </p:sp>
    </p:spTree>
    <p:extLst>
      <p:ext uri="{BB962C8B-B14F-4D97-AF65-F5344CB8AC3E}">
        <p14:creationId xmlns:p14="http://schemas.microsoft.com/office/powerpoint/2010/main" val="1976312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C4BC3-3F08-1E80-0EC7-55F8E15F78E2}"/>
              </a:ext>
            </a:extLst>
          </p:cNvPr>
          <p:cNvSpPr>
            <a:spLocks noGrp="1"/>
          </p:cNvSpPr>
          <p:nvPr>
            <p:ph type="title"/>
          </p:nvPr>
        </p:nvSpPr>
        <p:spPr/>
        <p:txBody>
          <a:bodyPr>
            <a:normAutofit/>
          </a:bodyPr>
          <a:lstStyle/>
          <a:p>
            <a:r>
              <a:rPr lang="en-DE" u="sng" dirty="0"/>
              <a:t>Eine</a:t>
            </a:r>
            <a:r>
              <a:rPr lang="en-DE" dirty="0"/>
              <a:t> Lösung für </a:t>
            </a:r>
            <a:r>
              <a:rPr lang="en-DE" u="sng" dirty="0"/>
              <a:t>alle Geräte</a:t>
            </a:r>
            <a:endParaRPr lang="en-DE" dirty="0"/>
          </a:p>
        </p:txBody>
      </p:sp>
      <p:sp>
        <p:nvSpPr>
          <p:cNvPr id="3" name="Content Placeholder 2">
            <a:extLst>
              <a:ext uri="{FF2B5EF4-FFF2-40B4-BE49-F238E27FC236}">
                <a16:creationId xmlns:a16="http://schemas.microsoft.com/office/drawing/2014/main" id="{086C359A-C748-74DB-9ED9-83DA5DAAAB1E}"/>
              </a:ext>
            </a:extLst>
          </p:cNvPr>
          <p:cNvSpPr>
            <a:spLocks noGrp="1"/>
          </p:cNvSpPr>
          <p:nvPr>
            <p:ph idx="1"/>
          </p:nvPr>
        </p:nvSpPr>
        <p:spPr>
          <a:xfrm>
            <a:off x="1069848" y="2320412"/>
            <a:ext cx="10058400" cy="3851787"/>
          </a:xfrm>
        </p:spPr>
        <p:txBody>
          <a:bodyPr>
            <a:normAutofit/>
          </a:bodyPr>
          <a:lstStyle/>
          <a:p>
            <a:pPr lvl="1"/>
            <a:r>
              <a:rPr lang="en-DE" sz="2400" b="1" dirty="0"/>
              <a:t>Pi-hole als netzwerkweiter DNS-Server</a:t>
            </a:r>
            <a:br>
              <a:rPr lang="en-DE" dirty="0"/>
            </a:br>
            <a:r>
              <a:rPr lang="en-DE" dirty="0"/>
              <a:t>(und dabei unerwünschte Hostnames/Domains durch 0.0.0.0 ersetzen)</a:t>
            </a:r>
          </a:p>
          <a:p>
            <a:pPr lvl="2"/>
            <a:r>
              <a:rPr lang="en-DE" dirty="0"/>
              <a:t>Am einfachsten mit Docker!</a:t>
            </a:r>
          </a:p>
          <a:p>
            <a:pPr lvl="2"/>
            <a:endParaRPr lang="en-DE" dirty="0"/>
          </a:p>
          <a:p>
            <a:pPr lvl="2"/>
            <a:r>
              <a:rPr lang="en-DE" dirty="0"/>
              <a:t>Tipp:</a:t>
            </a:r>
            <a:br>
              <a:rPr lang="en-DE" dirty="0"/>
            </a:br>
            <a:r>
              <a:rPr lang="en-DE" b="1" dirty="0">
                <a:sym typeface="Wingdings" pitchFamily="2" charset="2"/>
              </a:rPr>
              <a:t>I</a:t>
            </a:r>
            <a:r>
              <a:rPr lang="en-GB" b="1" dirty="0">
                <a:sym typeface="Wingdings" pitchFamily="2" charset="2"/>
              </a:rPr>
              <a:t>Ps </a:t>
            </a:r>
            <a:r>
              <a:rPr lang="en-GB" b="1" dirty="0" err="1">
                <a:sym typeface="Wingdings" pitchFamily="2" charset="2"/>
              </a:rPr>
              <a:t>anhand</a:t>
            </a:r>
            <a:r>
              <a:rPr lang="en-GB" b="1" dirty="0">
                <a:sym typeface="Wingdings" pitchFamily="2" charset="2"/>
              </a:rPr>
              <a:t> MAC-</a:t>
            </a:r>
            <a:r>
              <a:rPr lang="en-GB" b="1" dirty="0" err="1">
                <a:sym typeface="Wingdings" pitchFamily="2" charset="2"/>
              </a:rPr>
              <a:t>Adressen</a:t>
            </a:r>
            <a:r>
              <a:rPr lang="en-GB" b="1" dirty="0">
                <a:sym typeface="Wingdings" pitchFamily="2" charset="2"/>
              </a:rPr>
              <a:t> per DHCP </a:t>
            </a:r>
            <a:r>
              <a:rPr lang="en-GB" b="1" dirty="0" err="1">
                <a:sym typeface="Wingdings" pitchFamily="2" charset="2"/>
              </a:rPr>
              <a:t>statisch</a:t>
            </a:r>
            <a:r>
              <a:rPr lang="en-GB" b="1" dirty="0">
                <a:sym typeface="Wingdings" pitchFamily="2" charset="2"/>
              </a:rPr>
              <a:t> </a:t>
            </a:r>
            <a:r>
              <a:rPr lang="en-GB" b="1" dirty="0" err="1">
                <a:sym typeface="Wingdings" pitchFamily="2" charset="2"/>
              </a:rPr>
              <a:t>zuweisen</a:t>
            </a:r>
            <a:r>
              <a:rPr lang="en-GB" b="1" dirty="0">
                <a:sym typeface="Wingdings" pitchFamily="2" charset="2"/>
              </a:rPr>
              <a:t>!</a:t>
            </a:r>
            <a:br>
              <a:rPr lang="en-GB" b="1" dirty="0">
                <a:sym typeface="Wingdings" pitchFamily="2" charset="2"/>
              </a:rPr>
            </a:br>
            <a:r>
              <a:rPr lang="en-GB" b="1" dirty="0" err="1">
                <a:sym typeface="Wingdings" pitchFamily="2" charset="2"/>
              </a:rPr>
              <a:t>Keine</a:t>
            </a:r>
            <a:r>
              <a:rPr lang="en-GB" b="1" dirty="0">
                <a:sym typeface="Wingdings" pitchFamily="2" charset="2"/>
              </a:rPr>
              <a:t> Private WLAN-</a:t>
            </a:r>
            <a:r>
              <a:rPr lang="en-GB" b="1" dirty="0" err="1">
                <a:sym typeface="Wingdings" pitchFamily="2" charset="2"/>
              </a:rPr>
              <a:t>Adresse</a:t>
            </a:r>
            <a:r>
              <a:rPr lang="en-GB" b="1" dirty="0">
                <a:sym typeface="Wingdings" pitchFamily="2" charset="2"/>
              </a:rPr>
              <a:t>!</a:t>
            </a:r>
            <a:br>
              <a:rPr lang="en-GB" b="1" dirty="0">
                <a:sym typeface="Wingdings" pitchFamily="2" charset="2"/>
              </a:rPr>
            </a:br>
            <a:r>
              <a:rPr lang="en-GB" dirty="0" err="1">
                <a:sym typeface="Wingdings" pitchFamily="2" charset="2"/>
              </a:rPr>
              <a:t>Vor</a:t>
            </a:r>
            <a:r>
              <a:rPr lang="en-GB" dirty="0">
                <a:sym typeface="Wingdings" pitchFamily="2" charset="2"/>
              </a:rPr>
              <a:t> </a:t>
            </a:r>
            <a:r>
              <a:rPr lang="en-GB" dirty="0" err="1">
                <a:sym typeface="Wingdings" pitchFamily="2" charset="2"/>
              </a:rPr>
              <a:t>allem</a:t>
            </a:r>
            <a:r>
              <a:rPr lang="en-GB" dirty="0">
                <a:sym typeface="Wingdings" pitchFamily="2" charset="2"/>
              </a:rPr>
              <a:t> für “Pi-hole”,</a:t>
            </a:r>
            <a:br>
              <a:rPr lang="en-GB" dirty="0">
                <a:sym typeface="Wingdings" pitchFamily="2" charset="2"/>
              </a:rPr>
            </a:br>
            <a:r>
              <a:rPr lang="en-GB" dirty="0" err="1">
                <a:sym typeface="Wingdings" pitchFamily="2" charset="2"/>
              </a:rPr>
              <a:t>eventuell</a:t>
            </a:r>
            <a:r>
              <a:rPr lang="en-GB" dirty="0">
                <a:sym typeface="Wingdings" pitchFamily="2" charset="2"/>
              </a:rPr>
              <a:t> </a:t>
            </a:r>
            <a:r>
              <a:rPr lang="en-GB" dirty="0" err="1">
                <a:sym typeface="Wingdings" pitchFamily="2" charset="2"/>
              </a:rPr>
              <a:t>auch</a:t>
            </a:r>
            <a:r>
              <a:rPr lang="en-GB" dirty="0">
                <a:sym typeface="Wingdings" pitchFamily="2" charset="2"/>
              </a:rPr>
              <a:t> für </a:t>
            </a:r>
            <a:r>
              <a:rPr lang="en-GB" dirty="0" err="1">
                <a:sym typeface="Wingdings" pitchFamily="2" charset="2"/>
              </a:rPr>
              <a:t>jedes</a:t>
            </a:r>
            <a:r>
              <a:rPr lang="en-GB" dirty="0">
                <a:sym typeface="Wingdings" pitchFamily="2" charset="2"/>
              </a:rPr>
              <a:t> </a:t>
            </a:r>
            <a:r>
              <a:rPr lang="en-GB" dirty="0" err="1">
                <a:sym typeface="Wingdings" pitchFamily="2" charset="2"/>
              </a:rPr>
              <a:t>Gerät</a:t>
            </a:r>
            <a:r>
              <a:rPr lang="en-GB" dirty="0">
                <a:sym typeface="Wingdings" pitchFamily="2" charset="2"/>
              </a:rPr>
              <a:t> für </a:t>
            </a:r>
            <a:r>
              <a:rPr lang="en-GB" dirty="0" err="1">
                <a:sym typeface="Wingdings" pitchFamily="2" charset="2"/>
              </a:rPr>
              <a:t>Nutzung</a:t>
            </a:r>
            <a:r>
              <a:rPr lang="en-GB" dirty="0">
                <a:sym typeface="Wingdings" pitchFamily="2" charset="2"/>
              </a:rPr>
              <a:t> von “Gruppen”</a:t>
            </a:r>
            <a:br>
              <a:rPr lang="en-GB" dirty="0">
                <a:sym typeface="Wingdings" pitchFamily="2" charset="2"/>
              </a:rPr>
            </a:br>
            <a:r>
              <a:rPr lang="en-GB" dirty="0">
                <a:sym typeface="Wingdings" pitchFamily="2" charset="2"/>
              </a:rPr>
              <a:t>und “</a:t>
            </a:r>
            <a:r>
              <a:rPr lang="en-GB" dirty="0" err="1">
                <a:sym typeface="Wingdings" pitchFamily="2" charset="2"/>
              </a:rPr>
              <a:t>weiteren</a:t>
            </a:r>
            <a:r>
              <a:rPr lang="en-GB" dirty="0">
                <a:sym typeface="Wingdings" pitchFamily="2" charset="2"/>
              </a:rPr>
              <a:t> </a:t>
            </a:r>
            <a:r>
              <a:rPr lang="en-GB" dirty="0" err="1">
                <a:sym typeface="Wingdings" pitchFamily="2" charset="2"/>
              </a:rPr>
              <a:t>Filtermöglichkeiten</a:t>
            </a:r>
            <a:r>
              <a:rPr lang="en-GB" dirty="0">
                <a:sym typeface="Wingdings" pitchFamily="2" charset="2"/>
              </a:rPr>
              <a:t> je Device” (</a:t>
            </a:r>
            <a:r>
              <a:rPr lang="en-GB" dirty="0" err="1">
                <a:sym typeface="Wingdings" pitchFamily="2" charset="2"/>
              </a:rPr>
              <a:t>Eltern</a:t>
            </a:r>
            <a:r>
              <a:rPr lang="en-GB" dirty="0">
                <a:sym typeface="Wingdings" pitchFamily="2" charset="2"/>
              </a:rPr>
              <a:t>, Testing, Kinder, …)</a:t>
            </a:r>
          </a:p>
        </p:txBody>
      </p:sp>
    </p:spTree>
    <p:extLst>
      <p:ext uri="{BB962C8B-B14F-4D97-AF65-F5344CB8AC3E}">
        <p14:creationId xmlns:p14="http://schemas.microsoft.com/office/powerpoint/2010/main" val="58930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F8A64-22F3-5D8F-E28B-661C87AD52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919196-8D13-C280-88CB-C92131E3A24C}"/>
              </a:ext>
            </a:extLst>
          </p:cNvPr>
          <p:cNvSpPr>
            <a:spLocks noGrp="1"/>
          </p:cNvSpPr>
          <p:nvPr>
            <p:ph type="title"/>
          </p:nvPr>
        </p:nvSpPr>
        <p:spPr/>
        <p:txBody>
          <a:bodyPr>
            <a:normAutofit/>
          </a:bodyPr>
          <a:lstStyle/>
          <a:p>
            <a:r>
              <a:rPr lang="en-DE" dirty="0"/>
              <a:t>Server: Hardware- und Software</a:t>
            </a:r>
          </a:p>
        </p:txBody>
      </p:sp>
      <p:grpSp>
        <p:nvGrpSpPr>
          <p:cNvPr id="4" name="Group 3">
            <a:extLst>
              <a:ext uri="{FF2B5EF4-FFF2-40B4-BE49-F238E27FC236}">
                <a16:creationId xmlns:a16="http://schemas.microsoft.com/office/drawing/2014/main" id="{3C65BF1F-14F1-E474-EBD6-1C9FED7D052F}"/>
              </a:ext>
            </a:extLst>
          </p:cNvPr>
          <p:cNvGrpSpPr/>
          <p:nvPr/>
        </p:nvGrpSpPr>
        <p:grpSpPr>
          <a:xfrm>
            <a:off x="2396170" y="3790578"/>
            <a:ext cx="2033487" cy="452285"/>
            <a:chOff x="8415312" y="3429000"/>
            <a:chExt cx="2033487" cy="452285"/>
          </a:xfrm>
        </p:grpSpPr>
        <p:pic>
          <p:nvPicPr>
            <p:cNvPr id="20" name="Picture 10">
              <a:extLst>
                <a:ext uri="{FF2B5EF4-FFF2-40B4-BE49-F238E27FC236}">
                  <a16:creationId xmlns:a16="http://schemas.microsoft.com/office/drawing/2014/main" id="{8F4C1227-D949-A48B-63ED-ADAFBF0E49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5312" y="3429000"/>
              <a:ext cx="452285" cy="452285"/>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442B9EEF-C84C-2030-A151-40148FD6FC92}"/>
                </a:ext>
              </a:extLst>
            </p:cNvPr>
            <p:cNvSpPr txBox="1"/>
            <p:nvPr/>
          </p:nvSpPr>
          <p:spPr>
            <a:xfrm>
              <a:off x="8867597" y="3470476"/>
              <a:ext cx="1581202" cy="369332"/>
            </a:xfrm>
            <a:prstGeom prst="rect">
              <a:avLst/>
            </a:prstGeom>
            <a:noFill/>
          </p:spPr>
          <p:txBody>
            <a:bodyPr wrap="none" rtlCol="0">
              <a:spAutoFit/>
            </a:bodyPr>
            <a:lstStyle/>
            <a:p>
              <a:r>
                <a:rPr lang="en-DE" dirty="0"/>
                <a:t>Ubuntu Linux</a:t>
              </a:r>
            </a:p>
          </p:txBody>
        </p:sp>
      </p:grpSp>
      <p:grpSp>
        <p:nvGrpSpPr>
          <p:cNvPr id="23" name="Group 22">
            <a:extLst>
              <a:ext uri="{FF2B5EF4-FFF2-40B4-BE49-F238E27FC236}">
                <a16:creationId xmlns:a16="http://schemas.microsoft.com/office/drawing/2014/main" id="{0707517F-0DD0-9C6F-84B0-8D370E1C006B}"/>
              </a:ext>
            </a:extLst>
          </p:cNvPr>
          <p:cNvGrpSpPr/>
          <p:nvPr/>
        </p:nvGrpSpPr>
        <p:grpSpPr>
          <a:xfrm>
            <a:off x="2396170" y="2612232"/>
            <a:ext cx="2574241" cy="421270"/>
            <a:chOff x="8396979" y="3007730"/>
            <a:chExt cx="2574241" cy="421270"/>
          </a:xfrm>
        </p:grpSpPr>
        <p:pic>
          <p:nvPicPr>
            <p:cNvPr id="25" name="Picture 12">
              <a:extLst>
                <a:ext uri="{FF2B5EF4-FFF2-40B4-BE49-F238E27FC236}">
                  <a16:creationId xmlns:a16="http://schemas.microsoft.com/office/drawing/2014/main" id="{9F26EE0C-D7AA-FCC8-AB9E-BD406939F1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6979" y="3024584"/>
              <a:ext cx="488950" cy="404416"/>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06A345CA-121C-0F9C-8C24-F8BF50B0E2D4}"/>
                </a:ext>
              </a:extLst>
            </p:cNvPr>
            <p:cNvSpPr txBox="1"/>
            <p:nvPr/>
          </p:nvSpPr>
          <p:spPr>
            <a:xfrm>
              <a:off x="8890650" y="3007730"/>
              <a:ext cx="2080570" cy="369332"/>
            </a:xfrm>
            <a:prstGeom prst="rect">
              <a:avLst/>
            </a:prstGeom>
            <a:noFill/>
          </p:spPr>
          <p:txBody>
            <a:bodyPr wrap="none" rtlCol="0">
              <a:spAutoFit/>
            </a:bodyPr>
            <a:lstStyle/>
            <a:p>
              <a:r>
                <a:rPr lang="en-GB" dirty="0"/>
                <a:t>D</a:t>
              </a:r>
              <a:r>
                <a:rPr lang="en-DE" dirty="0"/>
                <a:t>ocker Container</a:t>
              </a:r>
            </a:p>
          </p:txBody>
        </p:sp>
      </p:grpSp>
      <p:grpSp>
        <p:nvGrpSpPr>
          <p:cNvPr id="30" name="Group 29">
            <a:extLst>
              <a:ext uri="{FF2B5EF4-FFF2-40B4-BE49-F238E27FC236}">
                <a16:creationId xmlns:a16="http://schemas.microsoft.com/office/drawing/2014/main" id="{968D52CD-A724-202F-AE48-45D12EF11A93}"/>
              </a:ext>
            </a:extLst>
          </p:cNvPr>
          <p:cNvGrpSpPr/>
          <p:nvPr/>
        </p:nvGrpSpPr>
        <p:grpSpPr>
          <a:xfrm>
            <a:off x="7691745" y="2553692"/>
            <a:ext cx="1718383" cy="420694"/>
            <a:chOff x="8290881" y="2377947"/>
            <a:chExt cx="1718383" cy="420694"/>
          </a:xfrm>
        </p:grpSpPr>
        <p:pic>
          <p:nvPicPr>
            <p:cNvPr id="31" name="Picture 14">
              <a:extLst>
                <a:ext uri="{FF2B5EF4-FFF2-40B4-BE49-F238E27FC236}">
                  <a16:creationId xmlns:a16="http://schemas.microsoft.com/office/drawing/2014/main" id="{68085BD8-F150-8FDC-4D5E-6A6689F835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0881" y="2377947"/>
              <a:ext cx="420694" cy="420694"/>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B1FB820C-270C-CC62-8BA6-62BAEA02867E}"/>
                </a:ext>
              </a:extLst>
            </p:cNvPr>
            <p:cNvSpPr txBox="1"/>
            <p:nvPr/>
          </p:nvSpPr>
          <p:spPr>
            <a:xfrm>
              <a:off x="8641454" y="2379219"/>
              <a:ext cx="1367810" cy="369332"/>
            </a:xfrm>
            <a:prstGeom prst="rect">
              <a:avLst/>
            </a:prstGeom>
            <a:noFill/>
          </p:spPr>
          <p:txBody>
            <a:bodyPr wrap="none" rtlCol="0">
              <a:spAutoFit/>
            </a:bodyPr>
            <a:lstStyle/>
            <a:p>
              <a:r>
                <a:rPr lang="de-DE" dirty="0" err="1"/>
                <a:t>WireGuard</a:t>
              </a:r>
              <a:endParaRPr lang="en-DE" dirty="0"/>
            </a:p>
          </p:txBody>
        </p:sp>
      </p:grpSp>
      <p:grpSp>
        <p:nvGrpSpPr>
          <p:cNvPr id="33" name="Group 32">
            <a:extLst>
              <a:ext uri="{FF2B5EF4-FFF2-40B4-BE49-F238E27FC236}">
                <a16:creationId xmlns:a16="http://schemas.microsoft.com/office/drawing/2014/main" id="{019F2037-B1D1-81BD-22FC-428A34B3A7B6}"/>
              </a:ext>
            </a:extLst>
          </p:cNvPr>
          <p:cNvGrpSpPr/>
          <p:nvPr/>
        </p:nvGrpSpPr>
        <p:grpSpPr>
          <a:xfrm>
            <a:off x="5805083" y="2527276"/>
            <a:ext cx="1683258" cy="420693"/>
            <a:chOff x="8359902" y="1859590"/>
            <a:chExt cx="1683258" cy="420693"/>
          </a:xfrm>
        </p:grpSpPr>
        <p:pic>
          <p:nvPicPr>
            <p:cNvPr id="34" name="Picture 4">
              <a:extLst>
                <a:ext uri="{FF2B5EF4-FFF2-40B4-BE49-F238E27FC236}">
                  <a16:creationId xmlns:a16="http://schemas.microsoft.com/office/drawing/2014/main" id="{7A28AEBB-4A23-3368-306C-42C538DE87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59902" y="1859590"/>
              <a:ext cx="282653" cy="420693"/>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EA2D9BE0-42D8-8ADD-B3CD-1AAB2A91E86B}"/>
                </a:ext>
              </a:extLst>
            </p:cNvPr>
            <p:cNvSpPr txBox="1"/>
            <p:nvPr/>
          </p:nvSpPr>
          <p:spPr>
            <a:xfrm>
              <a:off x="8637006" y="1907229"/>
              <a:ext cx="1406154" cy="369332"/>
            </a:xfrm>
            <a:prstGeom prst="rect">
              <a:avLst/>
            </a:prstGeom>
            <a:noFill/>
          </p:spPr>
          <p:txBody>
            <a:bodyPr wrap="none" rtlCol="0">
              <a:spAutoFit/>
            </a:bodyPr>
            <a:lstStyle/>
            <a:p>
              <a:r>
                <a:rPr lang="de-DE" dirty="0"/>
                <a:t>Pi-Hole     +</a:t>
              </a:r>
              <a:endParaRPr lang="en-DE" dirty="0"/>
            </a:p>
          </p:txBody>
        </p:sp>
      </p:grpSp>
      <p:grpSp>
        <p:nvGrpSpPr>
          <p:cNvPr id="36" name="Group 35">
            <a:extLst>
              <a:ext uri="{FF2B5EF4-FFF2-40B4-BE49-F238E27FC236}">
                <a16:creationId xmlns:a16="http://schemas.microsoft.com/office/drawing/2014/main" id="{BAAF99A5-D807-EBE4-A2CB-6652232FB369}"/>
              </a:ext>
            </a:extLst>
          </p:cNvPr>
          <p:cNvGrpSpPr/>
          <p:nvPr/>
        </p:nvGrpSpPr>
        <p:grpSpPr>
          <a:xfrm>
            <a:off x="2267583" y="4837731"/>
            <a:ext cx="4049642" cy="1300895"/>
            <a:chOff x="6488189" y="4643301"/>
            <a:chExt cx="4049642" cy="1300895"/>
          </a:xfrm>
        </p:grpSpPr>
        <p:grpSp>
          <p:nvGrpSpPr>
            <p:cNvPr id="37" name="Group 36">
              <a:extLst>
                <a:ext uri="{FF2B5EF4-FFF2-40B4-BE49-F238E27FC236}">
                  <a16:creationId xmlns:a16="http://schemas.microsoft.com/office/drawing/2014/main" id="{4172DBA8-2DCA-9174-B294-6E5601E3327B}"/>
                </a:ext>
              </a:extLst>
            </p:cNvPr>
            <p:cNvGrpSpPr/>
            <p:nvPr/>
          </p:nvGrpSpPr>
          <p:grpSpPr>
            <a:xfrm>
              <a:off x="6488189" y="4643301"/>
              <a:ext cx="1407114" cy="1300895"/>
              <a:chOff x="8415312" y="4358166"/>
              <a:chExt cx="1407114" cy="1300895"/>
            </a:xfrm>
          </p:grpSpPr>
          <p:pic>
            <p:nvPicPr>
              <p:cNvPr id="39" name="Picture 6">
                <a:extLst>
                  <a:ext uri="{FF2B5EF4-FFF2-40B4-BE49-F238E27FC236}">
                    <a16:creationId xmlns:a16="http://schemas.microsoft.com/office/drawing/2014/main" id="{20A6EE71-0B0E-9C07-CDB5-D31373AA2C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15312" y="4358166"/>
                <a:ext cx="1407114" cy="42213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8" descr="data center hetzner cloud intel">
                <a:extLst>
                  <a:ext uri="{FF2B5EF4-FFF2-40B4-BE49-F238E27FC236}">
                    <a16:creationId xmlns:a16="http://schemas.microsoft.com/office/drawing/2014/main" id="{E06A6EB2-40F9-25E2-5AF3-5DBE52E813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15312" y="4827042"/>
                <a:ext cx="1407114" cy="832019"/>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TextBox 37">
              <a:extLst>
                <a:ext uri="{FF2B5EF4-FFF2-40B4-BE49-F238E27FC236}">
                  <a16:creationId xmlns:a16="http://schemas.microsoft.com/office/drawing/2014/main" id="{4C576DD7-B763-0814-2435-F43E4E8408C8}"/>
                </a:ext>
              </a:extLst>
            </p:cNvPr>
            <p:cNvSpPr txBox="1"/>
            <p:nvPr/>
          </p:nvSpPr>
          <p:spPr>
            <a:xfrm>
              <a:off x="8042981" y="5112177"/>
              <a:ext cx="2494850" cy="646331"/>
            </a:xfrm>
            <a:prstGeom prst="rect">
              <a:avLst/>
            </a:prstGeom>
            <a:noFill/>
          </p:spPr>
          <p:txBody>
            <a:bodyPr wrap="none" rtlCol="0">
              <a:spAutoFit/>
            </a:bodyPr>
            <a:lstStyle/>
            <a:p>
              <a:r>
                <a:rPr lang="en-DE" dirty="0">
                  <a:hlinkClick r:id="rId8"/>
                </a:rPr>
                <a:t>Hoster</a:t>
              </a:r>
              <a:r>
                <a:rPr lang="en-DE" dirty="0"/>
                <a:t> mit Standorten</a:t>
              </a:r>
            </a:p>
            <a:p>
              <a:r>
                <a:rPr lang="en-DE" dirty="0"/>
                <a:t>in DE und FI - und US</a:t>
              </a:r>
            </a:p>
          </p:txBody>
        </p:sp>
      </p:grpSp>
      <p:cxnSp>
        <p:nvCxnSpPr>
          <p:cNvPr id="41" name="Straight Arrow Connector 40">
            <a:extLst>
              <a:ext uri="{FF2B5EF4-FFF2-40B4-BE49-F238E27FC236}">
                <a16:creationId xmlns:a16="http://schemas.microsoft.com/office/drawing/2014/main" id="{98DAC4D5-69B4-31B7-03D1-001FF792E696}"/>
              </a:ext>
            </a:extLst>
          </p:cNvPr>
          <p:cNvCxnSpPr/>
          <p:nvPr/>
        </p:nvCxnSpPr>
        <p:spPr>
          <a:xfrm flipV="1">
            <a:off x="2628613" y="4359983"/>
            <a:ext cx="0" cy="383458"/>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557A6A0-4107-96B6-E726-86ECDFB8230D}"/>
              </a:ext>
            </a:extLst>
          </p:cNvPr>
          <p:cNvCxnSpPr/>
          <p:nvPr/>
        </p:nvCxnSpPr>
        <p:spPr>
          <a:xfrm flipV="1">
            <a:off x="2628613" y="3108810"/>
            <a:ext cx="0" cy="383458"/>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B946FDE-5D99-97EA-4A06-C68473A5967A}"/>
              </a:ext>
            </a:extLst>
          </p:cNvPr>
          <p:cNvCxnSpPr>
            <a:cxnSpLocks/>
          </p:cNvCxnSpPr>
          <p:nvPr/>
        </p:nvCxnSpPr>
        <p:spPr>
          <a:xfrm>
            <a:off x="5031106" y="2796898"/>
            <a:ext cx="414339" cy="0"/>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21BF4242-4792-2FFE-D46A-C642AE29EF2C}"/>
              </a:ext>
            </a:extLst>
          </p:cNvPr>
          <p:cNvPicPr>
            <a:picLocks noChangeAspect="1"/>
          </p:cNvPicPr>
          <p:nvPr/>
        </p:nvPicPr>
        <p:blipFill>
          <a:blip r:embed="rId9"/>
          <a:stretch>
            <a:fillRect/>
          </a:stretch>
        </p:blipFill>
        <p:spPr>
          <a:xfrm>
            <a:off x="7357189" y="3790578"/>
            <a:ext cx="1425854" cy="2348048"/>
          </a:xfrm>
          <a:prstGeom prst="rect">
            <a:avLst/>
          </a:prstGeom>
        </p:spPr>
      </p:pic>
      <p:cxnSp>
        <p:nvCxnSpPr>
          <p:cNvPr id="45" name="Straight Connector 44">
            <a:extLst>
              <a:ext uri="{FF2B5EF4-FFF2-40B4-BE49-F238E27FC236}">
                <a16:creationId xmlns:a16="http://schemas.microsoft.com/office/drawing/2014/main" id="{DF3AAB1B-D9B6-0D5D-9EBA-C20B72BFF5A9}"/>
              </a:ext>
            </a:extLst>
          </p:cNvPr>
          <p:cNvCxnSpPr/>
          <p:nvPr/>
        </p:nvCxnSpPr>
        <p:spPr>
          <a:xfrm>
            <a:off x="2119905" y="3623430"/>
            <a:ext cx="680598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1354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8E537-D661-FE32-88DF-6FC9B7D46B36}"/>
              </a:ext>
            </a:extLst>
          </p:cNvPr>
          <p:cNvSpPr>
            <a:spLocks noGrp="1"/>
          </p:cNvSpPr>
          <p:nvPr>
            <p:ph type="title"/>
          </p:nvPr>
        </p:nvSpPr>
        <p:spPr/>
        <p:txBody>
          <a:bodyPr>
            <a:normAutofit/>
          </a:bodyPr>
          <a:lstStyle/>
          <a:p>
            <a:r>
              <a:rPr lang="en-DE" dirty="0"/>
              <a:t>Finale…</a:t>
            </a:r>
          </a:p>
        </p:txBody>
      </p:sp>
      <p:sp>
        <p:nvSpPr>
          <p:cNvPr id="3" name="Content Placeholder 2">
            <a:extLst>
              <a:ext uri="{FF2B5EF4-FFF2-40B4-BE49-F238E27FC236}">
                <a16:creationId xmlns:a16="http://schemas.microsoft.com/office/drawing/2014/main" id="{D195CA26-E75C-B571-40AB-628970A65DA1}"/>
              </a:ext>
            </a:extLst>
          </p:cNvPr>
          <p:cNvSpPr>
            <a:spLocks noGrp="1"/>
          </p:cNvSpPr>
          <p:nvPr>
            <p:ph idx="1"/>
          </p:nvPr>
        </p:nvSpPr>
        <p:spPr>
          <a:xfrm>
            <a:off x="1069848" y="2320412"/>
            <a:ext cx="10058400" cy="3851787"/>
          </a:xfrm>
        </p:spPr>
        <p:txBody>
          <a:bodyPr>
            <a:normAutofit/>
          </a:bodyPr>
          <a:lstStyle/>
          <a:p>
            <a:r>
              <a:rPr lang="en-DE" dirty="0"/>
              <a:t>Pi-Hole als DNS-Server für DHCP im Router eintragen – fertig.</a:t>
            </a:r>
          </a:p>
          <a:p>
            <a:pPr lvl="1"/>
            <a:r>
              <a:rPr lang="en-DE" b="1" u="sng" dirty="0">
                <a:sym typeface="Wingdings" pitchFamily="2" charset="2"/>
              </a:rPr>
              <a:t>DHCP</a:t>
            </a:r>
            <a:r>
              <a:rPr lang="en-DE" dirty="0">
                <a:sym typeface="Wingdings" pitchFamily="2" charset="2"/>
              </a:rPr>
              <a:t> = Zuweisung von IP-Adresse + DNS-Server </a:t>
            </a:r>
            <a:br>
              <a:rPr lang="en-DE" dirty="0">
                <a:sym typeface="Wingdings" pitchFamily="2" charset="2"/>
              </a:rPr>
            </a:br>
            <a:r>
              <a:rPr lang="en-DE" dirty="0">
                <a:sym typeface="Wingdings" pitchFamily="2" charset="2"/>
              </a:rPr>
              <a:t>Kann eh schon jeder/euer Router.</a:t>
            </a:r>
            <a:br>
              <a:rPr lang="en-DE" dirty="0">
                <a:sym typeface="Wingdings" pitchFamily="2" charset="2"/>
              </a:rPr>
            </a:br>
            <a:r>
              <a:rPr lang="en-DE" dirty="0">
                <a:sym typeface="Wingdings" pitchFamily="2" charset="2"/>
              </a:rPr>
              <a:t>Ausnahme: Vodafone-Station!!!!!   R</a:t>
            </a:r>
            <a:r>
              <a:rPr lang="en-GB" dirty="0">
                <a:sym typeface="Wingdings" pitchFamily="2" charset="2"/>
              </a:rPr>
              <a:t>o</a:t>
            </a:r>
            <a:r>
              <a:rPr lang="en-DE" dirty="0">
                <a:sym typeface="Wingdings" pitchFamily="2" charset="2"/>
              </a:rPr>
              <a:t>uter-Kaskade! Pi-hole als DHCP-Server!?</a:t>
            </a:r>
            <a:endParaRPr lang="en-DE" dirty="0"/>
          </a:p>
          <a:p>
            <a:r>
              <a:rPr lang="en-DE" dirty="0"/>
              <a:t>Alle Geräte im (W)LAN nutzen ab dem nächsten Reconnect den Pi-hole </a:t>
            </a:r>
            <a:r>
              <a:rPr lang="en-DE" dirty="0">
                <a:sym typeface="Wingdings" pitchFamily="2" charset="2"/>
              </a:rPr>
              <a:t></a:t>
            </a:r>
          </a:p>
          <a:p>
            <a:endParaRPr lang="en-DE" b="1" dirty="0">
              <a:sym typeface="Wingdings" pitchFamily="2" charset="2"/>
            </a:endParaRPr>
          </a:p>
          <a:p>
            <a:r>
              <a:rPr lang="en-DE" sz="3600" b="1" dirty="0"/>
              <a:t>Lösung für </a:t>
            </a:r>
            <a:r>
              <a:rPr lang="en-DE" sz="3600" b="1" u="sng" dirty="0"/>
              <a:t>zuhause</a:t>
            </a:r>
            <a:r>
              <a:rPr lang="en-DE" sz="3600" b="1" dirty="0"/>
              <a:t> – erl.</a:t>
            </a:r>
          </a:p>
          <a:p>
            <a:endParaRPr lang="en-DE" dirty="0"/>
          </a:p>
        </p:txBody>
      </p:sp>
    </p:spTree>
    <p:extLst>
      <p:ext uri="{BB962C8B-B14F-4D97-AF65-F5344CB8AC3E}">
        <p14:creationId xmlns:p14="http://schemas.microsoft.com/office/powerpoint/2010/main" val="4093787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3705-89AA-7509-02C4-5D9A6E3B3E7E}"/>
              </a:ext>
            </a:extLst>
          </p:cNvPr>
          <p:cNvSpPr>
            <a:spLocks noGrp="1"/>
          </p:cNvSpPr>
          <p:nvPr>
            <p:ph type="title"/>
          </p:nvPr>
        </p:nvSpPr>
        <p:spPr/>
        <p:txBody>
          <a:bodyPr>
            <a:normAutofit/>
          </a:bodyPr>
          <a:lstStyle/>
          <a:p>
            <a:r>
              <a:rPr lang="en-DE" sz="4600" dirty="0"/>
              <a:t>Aber was ist mit “unterwegs”?</a:t>
            </a:r>
            <a:br>
              <a:rPr lang="en-DE" sz="4600" dirty="0"/>
            </a:br>
            <a:r>
              <a:rPr lang="en-DE" sz="4600" dirty="0"/>
              <a:t>Mobile Daten? fremde WLANs? Ausland?</a:t>
            </a:r>
          </a:p>
        </p:txBody>
      </p:sp>
      <p:sp>
        <p:nvSpPr>
          <p:cNvPr id="3" name="Content Placeholder 2">
            <a:extLst>
              <a:ext uri="{FF2B5EF4-FFF2-40B4-BE49-F238E27FC236}">
                <a16:creationId xmlns:a16="http://schemas.microsoft.com/office/drawing/2014/main" id="{858AA31A-8109-3DB5-F205-FB4EEE1B5A2B}"/>
              </a:ext>
            </a:extLst>
          </p:cNvPr>
          <p:cNvSpPr>
            <a:spLocks noGrp="1"/>
          </p:cNvSpPr>
          <p:nvPr>
            <p:ph idx="1"/>
          </p:nvPr>
        </p:nvSpPr>
        <p:spPr>
          <a:xfrm>
            <a:off x="1069848" y="2320412"/>
            <a:ext cx="10058400" cy="3851787"/>
          </a:xfrm>
        </p:spPr>
        <p:txBody>
          <a:bodyPr>
            <a:normAutofit/>
          </a:bodyPr>
          <a:lstStyle/>
          <a:p>
            <a:r>
              <a:rPr lang="en-DE" dirty="0"/>
              <a:t>Idee “ehda-Prinzip”:</a:t>
            </a:r>
          </a:p>
          <a:p>
            <a:pPr lvl="1"/>
            <a:r>
              <a:rPr lang="en-DE" dirty="0"/>
              <a:t>ich habe doch eh einen Cloudserver für meine Nextcloud (und andere $Dinge)…</a:t>
            </a:r>
          </a:p>
          <a:p>
            <a:pPr lvl="1"/>
            <a:r>
              <a:rPr lang="en-DE" dirty="0"/>
              <a:t>Da packe ich doch einfach auch einen Pi-hole drauf</a:t>
            </a:r>
            <a:br>
              <a:rPr lang="en-DE" dirty="0"/>
            </a:br>
            <a:r>
              <a:rPr lang="en-DE" dirty="0"/>
              <a:t>(und weil der von Haus aus kein TLS für die Admin-GUI kann,</a:t>
            </a:r>
            <a:br>
              <a:rPr lang="en-DE" dirty="0"/>
            </a:br>
            <a:r>
              <a:rPr lang="en-DE" dirty="0"/>
              <a:t>brauche ich eh eine “Lösung” dafür: VPN!</a:t>
            </a:r>
            <a:br>
              <a:rPr lang="en-DE" dirty="0"/>
            </a:br>
            <a:r>
              <a:rPr lang="en-DE" dirty="0"/>
              <a:t>Wireguard ist grade “modern” und im Linux-Kernel angekommen!)</a:t>
            </a:r>
          </a:p>
          <a:p>
            <a:r>
              <a:rPr lang="en-DE" dirty="0"/>
              <a:t>Und wenn ich nun eh schon einen VPN (damals spottbillige VM für &lt;3€!!!) habe, dann schaue ich doch mal, was ich mit so einem VPN noch so machen kann…</a:t>
            </a:r>
          </a:p>
        </p:txBody>
      </p:sp>
    </p:spTree>
    <p:extLst>
      <p:ext uri="{BB962C8B-B14F-4D97-AF65-F5344CB8AC3E}">
        <p14:creationId xmlns:p14="http://schemas.microsoft.com/office/powerpoint/2010/main" val="379480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969C3-4587-714A-41B8-403739AA5060}"/>
              </a:ext>
            </a:extLst>
          </p:cNvPr>
          <p:cNvSpPr>
            <a:spLocks noGrp="1"/>
          </p:cNvSpPr>
          <p:nvPr>
            <p:ph type="title"/>
          </p:nvPr>
        </p:nvSpPr>
        <p:spPr/>
        <p:txBody>
          <a:bodyPr>
            <a:normAutofit/>
          </a:bodyPr>
          <a:lstStyle/>
          <a:p>
            <a:r>
              <a:rPr lang="en-DE" dirty="0"/>
              <a:t>Howto:</a:t>
            </a:r>
          </a:p>
        </p:txBody>
      </p:sp>
      <p:sp>
        <p:nvSpPr>
          <p:cNvPr id="3" name="Content Placeholder 2">
            <a:extLst>
              <a:ext uri="{FF2B5EF4-FFF2-40B4-BE49-F238E27FC236}">
                <a16:creationId xmlns:a16="http://schemas.microsoft.com/office/drawing/2014/main" id="{27637FBB-6532-FDCF-CCAB-DC53A4E7B780}"/>
              </a:ext>
            </a:extLst>
          </p:cNvPr>
          <p:cNvSpPr>
            <a:spLocks noGrp="1"/>
          </p:cNvSpPr>
          <p:nvPr>
            <p:ph idx="1"/>
          </p:nvPr>
        </p:nvSpPr>
        <p:spPr>
          <a:xfrm>
            <a:off x="1069847" y="2320412"/>
            <a:ext cx="10544084" cy="4323276"/>
          </a:xfrm>
        </p:spPr>
        <p:txBody>
          <a:bodyPr>
            <a:normAutofit/>
          </a:bodyPr>
          <a:lstStyle/>
          <a:p>
            <a:r>
              <a:rPr lang="en-DE" b="1" dirty="0"/>
              <a:t>Pi-hole</a:t>
            </a:r>
            <a:r>
              <a:rPr lang="en-DE" dirty="0"/>
              <a:t> analog auf Cloudserver (oder zuhause*) installieren</a:t>
            </a:r>
          </a:p>
          <a:p>
            <a:r>
              <a:rPr lang="en-DE" b="1" dirty="0"/>
              <a:t>Wireguard</a:t>
            </a:r>
            <a:r>
              <a:rPr lang="en-DE" dirty="0"/>
              <a:t> analog auf Cloudserver (oder zuhause*) installieren</a:t>
            </a:r>
          </a:p>
          <a:p>
            <a:pPr lvl="1"/>
            <a:r>
              <a:rPr lang="en-DE" dirty="0"/>
              <a:t>Und für jeden C</a:t>
            </a:r>
            <a:r>
              <a:rPr lang="en-GB" dirty="0"/>
              <a:t>l</a:t>
            </a:r>
            <a:r>
              <a:rPr lang="en-DE" dirty="0"/>
              <a:t>ient, d.h. jedes Gerät </a:t>
            </a:r>
            <a:r>
              <a:rPr lang="en-DE" b="1" dirty="0"/>
              <a:t>genaue </a:t>
            </a:r>
            <a:r>
              <a:rPr lang="en-DE" b="1" u="sng" dirty="0"/>
              <a:t>eine </a:t>
            </a:r>
            <a:r>
              <a:rPr lang="en-DE" b="1" dirty="0"/>
              <a:t>WireGuard-Config generieren</a:t>
            </a:r>
            <a:br>
              <a:rPr lang="en-DE" dirty="0"/>
            </a:br>
            <a:r>
              <a:rPr lang="en-DE" dirty="0"/>
              <a:t>(nicht pro User!!! WG macht Device-Auth und kein User-Auth!)</a:t>
            </a:r>
          </a:p>
          <a:p>
            <a:r>
              <a:rPr lang="en-DE" dirty="0"/>
              <a:t>Mit </a:t>
            </a:r>
            <a:r>
              <a:rPr lang="en-DE" b="1" dirty="0"/>
              <a:t>Docker</a:t>
            </a:r>
            <a:r>
              <a:rPr lang="en-DE" dirty="0"/>
              <a:t>(-Compose) “ruckzuck” fix&amp;fertig!</a:t>
            </a:r>
          </a:p>
          <a:p>
            <a:r>
              <a:rPr lang="de-DE" dirty="0"/>
              <a:t>Notwendige </a:t>
            </a:r>
            <a:r>
              <a:rPr lang="de-DE" dirty="0" err="1"/>
              <a:t>Tweaks</a:t>
            </a:r>
            <a:r>
              <a:rPr lang="en-DE" dirty="0"/>
              <a:t>:</a:t>
            </a:r>
          </a:p>
          <a:p>
            <a:pPr lvl="1"/>
            <a:r>
              <a:rPr lang="en-GB" dirty="0"/>
              <a:t>WG: PEERDNS=auto (</a:t>
            </a:r>
            <a:r>
              <a:rPr lang="en-GB" dirty="0" err="1"/>
              <a:t>nutzt</a:t>
            </a:r>
            <a:r>
              <a:rPr lang="en-GB" dirty="0"/>
              <a:t> “nameserver 127.0.0.11” = Docker DNS Server)</a:t>
            </a:r>
          </a:p>
          <a:p>
            <a:pPr lvl="1"/>
            <a:r>
              <a:rPr lang="en-GB" dirty="0"/>
              <a:t>OS:</a:t>
            </a:r>
          </a:p>
          <a:p>
            <a:pPr lvl="2"/>
            <a:r>
              <a:rPr lang="en-GB" dirty="0" err="1"/>
              <a:t>systemd-resolved.service</a:t>
            </a:r>
            <a:r>
              <a:rPr lang="en-GB" dirty="0"/>
              <a:t> disable/stop</a:t>
            </a:r>
          </a:p>
          <a:p>
            <a:pPr lvl="2"/>
            <a:r>
              <a:rPr lang="en-GB" dirty="0"/>
              <a:t>“nameserver 127.0.0.1” auf OS (plus </a:t>
            </a:r>
            <a:r>
              <a:rPr lang="en-GB" dirty="0" err="1"/>
              <a:t>weitere</a:t>
            </a:r>
            <a:r>
              <a:rPr lang="en-GB" dirty="0"/>
              <a:t> Upstream DNS für Fallback) = Pi-hole Docker Container</a:t>
            </a:r>
            <a:endParaRPr lang="en-DE" dirty="0"/>
          </a:p>
          <a:p>
            <a:pPr marL="0" indent="0">
              <a:buNone/>
            </a:pPr>
            <a:br>
              <a:rPr lang="en-DE" dirty="0"/>
            </a:br>
            <a:r>
              <a:rPr lang="en-DE" sz="1200" dirty="0"/>
              <a:t>*= braucht entsprechenden Upload-Link und Port-Weiterleitungen! Engpass?!</a:t>
            </a:r>
          </a:p>
        </p:txBody>
      </p:sp>
    </p:spTree>
    <p:extLst>
      <p:ext uri="{BB962C8B-B14F-4D97-AF65-F5344CB8AC3E}">
        <p14:creationId xmlns:p14="http://schemas.microsoft.com/office/powerpoint/2010/main" val="723979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9D156-595A-EA61-331D-2858E8937463}"/>
              </a:ext>
            </a:extLst>
          </p:cNvPr>
          <p:cNvSpPr>
            <a:spLocks noGrp="1"/>
          </p:cNvSpPr>
          <p:nvPr>
            <p:ph type="title"/>
          </p:nvPr>
        </p:nvSpPr>
        <p:spPr>
          <a:xfrm>
            <a:off x="382280" y="484632"/>
            <a:ext cx="6743844" cy="1609344"/>
          </a:xfrm>
        </p:spPr>
        <p:txBody>
          <a:bodyPr>
            <a:normAutofit/>
          </a:bodyPr>
          <a:lstStyle/>
          <a:p>
            <a:r>
              <a:rPr lang="en-GB" sz="4400" dirty="0"/>
              <a:t>VPN-Bonus: </a:t>
            </a:r>
            <a:r>
              <a:rPr lang="en-GB" sz="4400" dirty="0" err="1"/>
              <a:t>trustpid</a:t>
            </a:r>
            <a:r>
              <a:rPr lang="en-GB" sz="4400" dirty="0"/>
              <a:t> (</a:t>
            </a:r>
            <a:r>
              <a:rPr lang="en-GB" sz="4400" dirty="0" err="1"/>
              <a:t>eingestellt</a:t>
            </a:r>
            <a:r>
              <a:rPr lang="en-GB" sz="4400" dirty="0"/>
              <a:t>)</a:t>
            </a:r>
            <a:endParaRPr lang="en-DE" sz="4400" dirty="0"/>
          </a:p>
        </p:txBody>
      </p:sp>
      <p:sp>
        <p:nvSpPr>
          <p:cNvPr id="3" name="Content Placeholder 2">
            <a:extLst>
              <a:ext uri="{FF2B5EF4-FFF2-40B4-BE49-F238E27FC236}">
                <a16:creationId xmlns:a16="http://schemas.microsoft.com/office/drawing/2014/main" id="{C4283774-E576-1DA1-F66B-72F15787CE72}"/>
              </a:ext>
            </a:extLst>
          </p:cNvPr>
          <p:cNvSpPr>
            <a:spLocks noGrp="1"/>
          </p:cNvSpPr>
          <p:nvPr>
            <p:ph idx="1"/>
          </p:nvPr>
        </p:nvSpPr>
        <p:spPr>
          <a:xfrm>
            <a:off x="382279" y="2121408"/>
            <a:ext cx="6743845" cy="4050792"/>
          </a:xfrm>
        </p:spPr>
        <p:txBody>
          <a:bodyPr>
            <a:normAutofit/>
          </a:bodyPr>
          <a:lstStyle/>
          <a:p>
            <a:pPr rtl="0"/>
            <a:r>
              <a:rPr lang="en-GB" sz="1800" b="1" dirty="0" err="1"/>
              <a:t>TrustPID</a:t>
            </a:r>
            <a:endParaRPr lang="en-GB" sz="1800" b="1" dirty="0"/>
          </a:p>
          <a:p>
            <a:r>
              <a:rPr lang="en-GB" sz="1800" dirty="0" err="1"/>
              <a:t>Wer</a:t>
            </a:r>
            <a:r>
              <a:rPr lang="en-GB" sz="1800" dirty="0"/>
              <a:t> </a:t>
            </a:r>
            <a:r>
              <a:rPr lang="en-GB" sz="1800" dirty="0" err="1"/>
              <a:t>nicht</a:t>
            </a:r>
            <a:r>
              <a:rPr lang="en-GB" sz="1800" dirty="0"/>
              <a:t> von </a:t>
            </a:r>
            <a:r>
              <a:rPr lang="en-GB" sz="1800" dirty="0" err="1"/>
              <a:t>seinem</a:t>
            </a:r>
            <a:r>
              <a:rPr lang="en-GB" sz="1800" dirty="0"/>
              <a:t> </a:t>
            </a:r>
            <a:r>
              <a:rPr lang="en-GB" sz="1800" b="1" dirty="0" err="1"/>
              <a:t>Mobilfunkprovider</a:t>
            </a:r>
            <a:r>
              <a:rPr lang="en-GB" sz="1800" dirty="0"/>
              <a:t> </a:t>
            </a:r>
            <a:r>
              <a:rPr lang="en-GB" sz="1800" dirty="0" err="1"/>
              <a:t>umfassend</a:t>
            </a:r>
            <a:r>
              <a:rPr lang="en-GB" sz="1800" dirty="0"/>
              <a:t> </a:t>
            </a:r>
            <a:r>
              <a:rPr lang="en-GB" sz="1800" dirty="0" err="1"/>
              <a:t>getrackt</a:t>
            </a:r>
            <a:r>
              <a:rPr lang="en-GB" sz="1800" dirty="0"/>
              <a:t> </a:t>
            </a:r>
            <a:r>
              <a:rPr lang="en-GB" sz="1800" dirty="0" err="1"/>
              <a:t>werden</a:t>
            </a:r>
            <a:r>
              <a:rPr lang="en-GB" sz="1800" dirty="0"/>
              <a:t> </a:t>
            </a:r>
            <a:r>
              <a:rPr lang="en-GB" sz="1800" dirty="0" err="1"/>
              <a:t>möchte</a:t>
            </a:r>
            <a:r>
              <a:rPr lang="en-GB" sz="1800" dirty="0"/>
              <a:t> was das </a:t>
            </a:r>
            <a:r>
              <a:rPr lang="en-GB" sz="1800" dirty="0" err="1"/>
              <a:t>eigene</a:t>
            </a:r>
            <a:r>
              <a:rPr lang="en-GB" sz="1800" dirty="0"/>
              <a:t> </a:t>
            </a:r>
            <a:r>
              <a:rPr lang="en-GB" sz="1800" b="1" dirty="0" err="1"/>
              <a:t>Surfverhalten</a:t>
            </a:r>
            <a:r>
              <a:rPr lang="en-GB" sz="1800" dirty="0"/>
              <a:t> </a:t>
            </a:r>
            <a:r>
              <a:rPr lang="en-GB" sz="1800" dirty="0" err="1"/>
              <a:t>angeht</a:t>
            </a:r>
            <a:r>
              <a:rPr lang="en-GB" sz="1800" dirty="0"/>
              <a:t>, </a:t>
            </a:r>
            <a:r>
              <a:rPr lang="en-GB" sz="1800" dirty="0" err="1"/>
              <a:t>kann</a:t>
            </a:r>
            <a:r>
              <a:rPr lang="en-GB" sz="1800" dirty="0"/>
              <a:t> auf </a:t>
            </a:r>
            <a:r>
              <a:rPr lang="en-GB" sz="1800" dirty="0">
                <a:hlinkClick r:id="rId2" tooltip="https://trustpid.com/"/>
              </a:rPr>
              <a:t>https://trustpid.com/</a:t>
            </a:r>
            <a:r>
              <a:rPr lang="en-GB" sz="1800" dirty="0"/>
              <a:t> seine "</a:t>
            </a:r>
            <a:r>
              <a:rPr lang="en-GB" sz="1800" dirty="0" err="1"/>
              <a:t>Einstellungen</a:t>
            </a:r>
            <a:r>
              <a:rPr lang="en-GB" sz="1800" dirty="0"/>
              <a:t> </a:t>
            </a:r>
            <a:r>
              <a:rPr lang="en-GB" sz="1800" dirty="0" err="1"/>
              <a:t>verwalten</a:t>
            </a:r>
            <a:r>
              <a:rPr lang="en-GB" sz="1800" dirty="0"/>
              <a:t>" und </a:t>
            </a:r>
            <a:r>
              <a:rPr lang="en-GB" sz="1800" dirty="0" err="1"/>
              <a:t>dem</a:t>
            </a:r>
            <a:r>
              <a:rPr lang="en-GB" sz="1800" dirty="0"/>
              <a:t> </a:t>
            </a:r>
            <a:r>
              <a:rPr lang="en-GB" sz="1800" b="1" dirty="0" err="1"/>
              <a:t>dauerhaft</a:t>
            </a:r>
            <a:r>
              <a:rPr lang="en-GB" sz="1800" b="1" dirty="0"/>
              <a:t> </a:t>
            </a:r>
            <a:r>
              <a:rPr lang="en-GB" sz="1800" b="1" dirty="0" err="1"/>
              <a:t>widersprechen</a:t>
            </a:r>
            <a:r>
              <a:rPr lang="en-GB" sz="1800" dirty="0"/>
              <a:t>. In der </a:t>
            </a:r>
            <a:r>
              <a:rPr lang="en-GB" sz="1800" dirty="0" err="1"/>
              <a:t>Hoffnung</a:t>
            </a:r>
            <a:r>
              <a:rPr lang="en-GB" sz="1800" dirty="0"/>
              <a:t>, </a:t>
            </a:r>
            <a:r>
              <a:rPr lang="en-GB" sz="1800" dirty="0" err="1"/>
              <a:t>dass</a:t>
            </a:r>
            <a:r>
              <a:rPr lang="en-GB" sz="1800" dirty="0"/>
              <a:t> das </a:t>
            </a:r>
            <a:r>
              <a:rPr lang="en-GB" sz="1800" dirty="0" err="1"/>
              <a:t>auch</a:t>
            </a:r>
            <a:r>
              <a:rPr lang="en-GB" sz="1800" dirty="0"/>
              <a:t> </a:t>
            </a:r>
            <a:r>
              <a:rPr lang="en-GB" sz="1800" dirty="0" err="1"/>
              <a:t>wirklich</a:t>
            </a:r>
            <a:r>
              <a:rPr lang="en-GB" sz="1800" dirty="0"/>
              <a:t> </a:t>
            </a:r>
            <a:r>
              <a:rPr lang="en-GB" sz="1800" dirty="0" err="1"/>
              <a:t>Beachtung</a:t>
            </a:r>
            <a:r>
              <a:rPr lang="en-GB" sz="1800" dirty="0"/>
              <a:t> </a:t>
            </a:r>
            <a:r>
              <a:rPr lang="en-GB" sz="1800" dirty="0" err="1"/>
              <a:t>findet</a:t>
            </a:r>
            <a:r>
              <a:rPr lang="en-GB" sz="1800" dirty="0"/>
              <a:t>.</a:t>
            </a:r>
          </a:p>
          <a:p>
            <a:r>
              <a:rPr lang="en-GB" sz="1800" b="1" dirty="0"/>
              <a:t>Oder </a:t>
            </a:r>
            <a:r>
              <a:rPr lang="en-GB" sz="1800" b="1" dirty="0" err="1"/>
              <a:t>ein</a:t>
            </a:r>
            <a:r>
              <a:rPr lang="en-GB" sz="1800" b="1" dirty="0"/>
              <a:t> VPN </a:t>
            </a:r>
            <a:r>
              <a:rPr lang="en-GB" sz="1800" b="1" dirty="0" err="1"/>
              <a:t>nutzen</a:t>
            </a:r>
            <a:r>
              <a:rPr lang="en-GB" sz="1800" dirty="0"/>
              <a:t>: Dann </a:t>
            </a:r>
            <a:r>
              <a:rPr lang="en-GB" sz="1800" dirty="0" err="1"/>
              <a:t>können</a:t>
            </a:r>
            <a:r>
              <a:rPr lang="en-GB" sz="1800" dirty="0"/>
              <a:t> </a:t>
            </a:r>
            <a:r>
              <a:rPr lang="en-GB" sz="1800" dirty="0" err="1"/>
              <a:t>sie</a:t>
            </a:r>
            <a:r>
              <a:rPr lang="en-GB" sz="1800" dirty="0"/>
              <a:t> </a:t>
            </a:r>
            <a:r>
              <a:rPr lang="en-GB" sz="1800" dirty="0" err="1"/>
              <a:t>einen</a:t>
            </a:r>
            <a:r>
              <a:rPr lang="en-GB" sz="1800" dirty="0"/>
              <a:t> </a:t>
            </a:r>
            <a:r>
              <a:rPr lang="en-GB" sz="1800" dirty="0" err="1"/>
              <a:t>nicht</a:t>
            </a:r>
            <a:r>
              <a:rPr lang="en-GB" sz="1800" dirty="0"/>
              <a:t> </a:t>
            </a:r>
            <a:r>
              <a:rPr lang="en-GB" sz="1800" dirty="0" err="1"/>
              <a:t>mehr</a:t>
            </a:r>
            <a:r>
              <a:rPr lang="en-GB" sz="1800" dirty="0"/>
              <a:t> </a:t>
            </a:r>
            <a:r>
              <a:rPr lang="en-GB" sz="1800" dirty="0" err="1"/>
              <a:t>tracken</a:t>
            </a:r>
            <a:r>
              <a:rPr lang="en-GB" sz="1800" dirty="0"/>
              <a:t>, </a:t>
            </a:r>
            <a:r>
              <a:rPr lang="en-GB" sz="1800" dirty="0" err="1"/>
              <a:t>weil</a:t>
            </a:r>
            <a:r>
              <a:rPr lang="en-GB" sz="1800" dirty="0"/>
              <a:t> man </a:t>
            </a:r>
            <a:r>
              <a:rPr lang="en-GB" sz="1800" dirty="0" err="1"/>
              <a:t>dann</a:t>
            </a:r>
            <a:r>
              <a:rPr lang="en-GB" sz="1800" dirty="0"/>
              <a:t> für </a:t>
            </a:r>
            <a:r>
              <a:rPr lang="en-GB" sz="1800" dirty="0" err="1"/>
              <a:t>sie</a:t>
            </a:r>
            <a:r>
              <a:rPr lang="en-GB" sz="1800" dirty="0"/>
              <a:t> </a:t>
            </a:r>
            <a:r>
              <a:rPr lang="en-GB" sz="1800" dirty="0" err="1"/>
              <a:t>technisch</a:t>
            </a:r>
            <a:r>
              <a:rPr lang="en-GB" sz="1800" dirty="0"/>
              <a:t> </a:t>
            </a:r>
            <a:r>
              <a:rPr lang="en-GB" sz="1800" dirty="0" err="1"/>
              <a:t>nicht</a:t>
            </a:r>
            <a:r>
              <a:rPr lang="en-GB" sz="1800" dirty="0"/>
              <a:t> </a:t>
            </a:r>
            <a:r>
              <a:rPr lang="en-GB" sz="1800" dirty="0" err="1"/>
              <a:t>mehr</a:t>
            </a:r>
            <a:r>
              <a:rPr lang="en-GB" sz="1800" dirty="0"/>
              <a:t> </a:t>
            </a:r>
            <a:r>
              <a:rPr lang="en-GB" sz="1800" dirty="0" err="1"/>
              <a:t>im</a:t>
            </a:r>
            <a:r>
              <a:rPr lang="en-GB" sz="1800" dirty="0"/>
              <a:t> "</a:t>
            </a:r>
            <a:r>
              <a:rPr lang="en-GB" sz="1800" dirty="0" err="1"/>
              <a:t>Mobilfunk</a:t>
            </a:r>
            <a:r>
              <a:rPr lang="en-GB" sz="1800" dirty="0"/>
              <a:t>" </a:t>
            </a:r>
            <a:r>
              <a:rPr lang="en-GB" sz="1800" dirty="0" err="1"/>
              <a:t>ist</a:t>
            </a:r>
            <a:r>
              <a:rPr lang="en-GB" sz="1800" dirty="0"/>
              <a:t> </a:t>
            </a:r>
            <a:r>
              <a:rPr lang="en-DE" sz="1800" dirty="0"/>
              <a:t>👍🏻</a:t>
            </a:r>
            <a:br>
              <a:rPr lang="en-DE" sz="1800" dirty="0"/>
            </a:br>
            <a:endParaRPr lang="en-DE" sz="1800" dirty="0"/>
          </a:p>
          <a:p>
            <a:r>
              <a:rPr lang="en-GB" sz="1800" dirty="0">
                <a:hlinkClick r:id="rId3" tooltip="https://www.dr-datenschutz.de/trustpid-die-neue-datenkrake-von-vodafone-und-telekom/"/>
              </a:rPr>
              <a:t>https://www.dr-datenschutz.de/trustpid-die-neue-datenkrake-von-vodafone-und-telekom/</a:t>
            </a:r>
            <a:endParaRPr lang="en-DE" sz="1800" dirty="0"/>
          </a:p>
        </p:txBody>
      </p:sp>
      <p:pic>
        <p:nvPicPr>
          <p:cNvPr id="4" name="Picture 2">
            <a:extLst>
              <a:ext uri="{FF2B5EF4-FFF2-40B4-BE49-F238E27FC236}">
                <a16:creationId xmlns:a16="http://schemas.microsoft.com/office/drawing/2014/main" id="{A297A6B6-299A-14D5-A328-9B01CAABFD2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 b="1483"/>
          <a:stretch/>
        </p:blipFill>
        <p:spPr bwMode="auto">
          <a:xfrm>
            <a:off x="7545274" y="10"/>
            <a:ext cx="4646726" cy="68579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966B357-8CA0-DC46-E0C8-C52FC17540FF}"/>
              </a:ext>
            </a:extLst>
          </p:cNvPr>
          <p:cNvPicPr>
            <a:picLocks noChangeAspect="1"/>
          </p:cNvPicPr>
          <p:nvPr/>
        </p:nvPicPr>
        <p:blipFill>
          <a:blip r:embed="rId5"/>
          <a:stretch>
            <a:fillRect/>
          </a:stretch>
        </p:blipFill>
        <p:spPr>
          <a:xfrm>
            <a:off x="6127236" y="4764024"/>
            <a:ext cx="1418038" cy="2005075"/>
          </a:xfrm>
          <a:prstGeom prst="rect">
            <a:avLst/>
          </a:prstGeom>
        </p:spPr>
      </p:pic>
    </p:spTree>
    <p:extLst>
      <p:ext uri="{BB962C8B-B14F-4D97-AF65-F5344CB8AC3E}">
        <p14:creationId xmlns:p14="http://schemas.microsoft.com/office/powerpoint/2010/main" val="31524947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12173-9883-02EE-2718-200F1F6C1B6A}"/>
              </a:ext>
            </a:extLst>
          </p:cNvPr>
          <p:cNvSpPr>
            <a:spLocks noGrp="1"/>
          </p:cNvSpPr>
          <p:nvPr>
            <p:ph type="title"/>
          </p:nvPr>
        </p:nvSpPr>
        <p:spPr/>
        <p:txBody>
          <a:bodyPr/>
          <a:lstStyle/>
          <a:p>
            <a:r>
              <a:rPr lang="en-DE" dirty="0"/>
              <a:t>VPN-Bonus: utiq (Neu)</a:t>
            </a:r>
          </a:p>
        </p:txBody>
      </p:sp>
      <p:sp>
        <p:nvSpPr>
          <p:cNvPr id="3" name="Content Placeholder 2">
            <a:extLst>
              <a:ext uri="{FF2B5EF4-FFF2-40B4-BE49-F238E27FC236}">
                <a16:creationId xmlns:a16="http://schemas.microsoft.com/office/drawing/2014/main" id="{51E0937B-2D25-2348-9754-6C39B6C50C70}"/>
              </a:ext>
            </a:extLst>
          </p:cNvPr>
          <p:cNvSpPr>
            <a:spLocks noGrp="1"/>
          </p:cNvSpPr>
          <p:nvPr>
            <p:ph idx="1"/>
          </p:nvPr>
        </p:nvSpPr>
        <p:spPr/>
        <p:txBody>
          <a:bodyPr>
            <a:normAutofit fontScale="92500" lnSpcReduction="20000"/>
          </a:bodyPr>
          <a:lstStyle/>
          <a:p>
            <a:pPr algn="l"/>
            <a:r>
              <a:rPr lang="en-GB" b="1" i="0" u="none" strike="noStrike" dirty="0">
                <a:solidFill>
                  <a:srgbClr val="212121"/>
                </a:solidFill>
                <a:effectLst/>
                <a:latin typeface="Rockwell" panose="02060603020205020403" pitchFamily="18" charset="77"/>
              </a:rPr>
              <a:t>Neue Tracking-</a:t>
            </a:r>
            <a:r>
              <a:rPr lang="en-GB" b="1" i="0" u="none" strike="noStrike" dirty="0" err="1">
                <a:solidFill>
                  <a:srgbClr val="212121"/>
                </a:solidFill>
                <a:effectLst/>
                <a:latin typeface="Rockwell" panose="02060603020205020403" pitchFamily="18" charset="77"/>
              </a:rPr>
              <a:t>Firma</a:t>
            </a:r>
            <a:r>
              <a:rPr lang="en-GB" b="1" i="0" u="none" strike="noStrike" dirty="0">
                <a:solidFill>
                  <a:srgbClr val="212121"/>
                </a:solidFill>
                <a:effectLst/>
                <a:latin typeface="Rockwell" panose="02060603020205020403" pitchFamily="18" charset="77"/>
              </a:rPr>
              <a:t> </a:t>
            </a:r>
            <a:r>
              <a:rPr lang="en-GB" b="1" i="0" u="none" strike="noStrike" dirty="0" err="1">
                <a:solidFill>
                  <a:srgbClr val="212121"/>
                </a:solidFill>
                <a:effectLst/>
                <a:latin typeface="Rockwell" panose="02060603020205020403" pitchFamily="18" charset="77"/>
              </a:rPr>
              <a:t>Utiq</a:t>
            </a:r>
            <a:r>
              <a:rPr lang="en-GB" b="1" i="0" u="none" strike="noStrike" dirty="0">
                <a:solidFill>
                  <a:srgbClr val="212121"/>
                </a:solidFill>
                <a:effectLst/>
                <a:latin typeface="Rockwell" panose="02060603020205020403" pitchFamily="18" charset="77"/>
              </a:rPr>
              <a:t>:  Wie Telekom, o2 und Vodafone </a:t>
            </a:r>
            <a:r>
              <a:rPr lang="en-GB" b="1" i="0" u="none" strike="noStrike" dirty="0" err="1">
                <a:solidFill>
                  <a:srgbClr val="212121"/>
                </a:solidFill>
                <a:effectLst/>
                <a:latin typeface="Rockwell" panose="02060603020205020403" pitchFamily="18" charset="77"/>
              </a:rPr>
              <a:t>im</a:t>
            </a:r>
            <a:r>
              <a:rPr lang="en-GB" b="1" i="0" u="none" strike="noStrike" dirty="0">
                <a:solidFill>
                  <a:srgbClr val="212121"/>
                </a:solidFill>
                <a:effectLst/>
                <a:latin typeface="Rockwell" panose="02060603020205020403" pitchFamily="18" charset="77"/>
              </a:rPr>
              <a:t> </a:t>
            </a:r>
            <a:r>
              <a:rPr lang="en-GB" b="1" i="0" u="sng" strike="noStrike" dirty="0" err="1">
                <a:solidFill>
                  <a:srgbClr val="212121"/>
                </a:solidFill>
                <a:effectLst/>
                <a:latin typeface="Rockwell" panose="02060603020205020403" pitchFamily="18" charset="77"/>
              </a:rPr>
              <a:t>Datengeschäft</a:t>
            </a:r>
            <a:r>
              <a:rPr lang="en-GB" b="1" i="0" u="none" strike="noStrike" dirty="0">
                <a:solidFill>
                  <a:srgbClr val="212121"/>
                </a:solidFill>
                <a:effectLst/>
                <a:latin typeface="Rockwell" panose="02060603020205020403" pitchFamily="18" charset="77"/>
              </a:rPr>
              <a:t> </a:t>
            </a:r>
            <a:r>
              <a:rPr lang="en-GB" b="1" i="0" u="none" strike="noStrike" dirty="0" err="1">
                <a:solidFill>
                  <a:srgbClr val="212121"/>
                </a:solidFill>
                <a:effectLst/>
                <a:latin typeface="Rockwell" panose="02060603020205020403" pitchFamily="18" charset="77"/>
              </a:rPr>
              <a:t>mitmischen</a:t>
            </a:r>
            <a:endParaRPr lang="en-GB" b="1" i="0" u="none" strike="noStrike" dirty="0">
              <a:solidFill>
                <a:srgbClr val="212121"/>
              </a:solidFill>
              <a:effectLst/>
              <a:latin typeface="Rockwell" panose="02060603020205020403" pitchFamily="18" charset="77"/>
            </a:endParaRPr>
          </a:p>
          <a:p>
            <a:pPr algn="l"/>
            <a:r>
              <a:rPr lang="en-GB" b="0" i="0" u="none" strike="noStrike" dirty="0">
                <a:solidFill>
                  <a:srgbClr val="212121"/>
                </a:solidFill>
                <a:effectLst/>
                <a:latin typeface="Rockwell" panose="02060603020205020403" pitchFamily="18" charset="77"/>
              </a:rPr>
              <a:t>Die </a:t>
            </a:r>
            <a:r>
              <a:rPr lang="en-GB" b="0" i="0" u="none" strike="noStrike" dirty="0" err="1">
                <a:solidFill>
                  <a:srgbClr val="212121"/>
                </a:solidFill>
                <a:effectLst/>
                <a:latin typeface="Rockwell" panose="02060603020205020403" pitchFamily="18" charset="77"/>
              </a:rPr>
              <a:t>großen</a:t>
            </a:r>
            <a:r>
              <a:rPr lang="en-GB" b="0" i="0" u="none" strike="noStrike" dirty="0">
                <a:solidFill>
                  <a:srgbClr val="212121"/>
                </a:solidFill>
                <a:effectLst/>
                <a:latin typeface="Rockwell" panose="02060603020205020403" pitchFamily="18" charset="77"/>
              </a:rPr>
              <a:t> </a:t>
            </a:r>
            <a:r>
              <a:rPr lang="en-GB" b="0" i="0" u="none" strike="noStrike" dirty="0" err="1">
                <a:solidFill>
                  <a:srgbClr val="212121"/>
                </a:solidFill>
                <a:effectLst/>
                <a:latin typeface="Rockwell" panose="02060603020205020403" pitchFamily="18" charset="77"/>
              </a:rPr>
              <a:t>Telekommunikationsanbieter</a:t>
            </a:r>
            <a:r>
              <a:rPr lang="en-GB" b="0" i="0" u="none" strike="noStrike" dirty="0">
                <a:solidFill>
                  <a:srgbClr val="212121"/>
                </a:solidFill>
                <a:effectLst/>
                <a:latin typeface="Rockwell" panose="02060603020205020403" pitchFamily="18" charset="77"/>
              </a:rPr>
              <a:t> </a:t>
            </a:r>
            <a:r>
              <a:rPr lang="en-GB" b="1" i="0" u="none" strike="noStrike" dirty="0" err="1">
                <a:solidFill>
                  <a:srgbClr val="212121"/>
                </a:solidFill>
                <a:effectLst/>
                <a:latin typeface="Rockwell" panose="02060603020205020403" pitchFamily="18" charset="77"/>
              </a:rPr>
              <a:t>wollen</a:t>
            </a:r>
            <a:r>
              <a:rPr lang="en-GB" b="1" i="0" u="none" strike="noStrike" dirty="0">
                <a:solidFill>
                  <a:srgbClr val="212121"/>
                </a:solidFill>
                <a:effectLst/>
                <a:latin typeface="Rockwell" panose="02060603020205020403" pitchFamily="18" charset="77"/>
              </a:rPr>
              <a:t> das Online-</a:t>
            </a:r>
            <a:r>
              <a:rPr lang="en-GB" b="1" i="0" u="none" strike="noStrike" dirty="0" err="1">
                <a:solidFill>
                  <a:srgbClr val="212121"/>
                </a:solidFill>
                <a:effectLst/>
                <a:latin typeface="Rockwell" panose="02060603020205020403" pitchFamily="18" charset="77"/>
              </a:rPr>
              <a:t>Verhalten</a:t>
            </a:r>
            <a:r>
              <a:rPr lang="en-GB" b="1" i="0" u="none" strike="noStrike" dirty="0">
                <a:solidFill>
                  <a:srgbClr val="212121"/>
                </a:solidFill>
                <a:effectLst/>
                <a:latin typeface="Rockwell" panose="02060603020205020403" pitchFamily="18" charset="77"/>
              </a:rPr>
              <a:t> von </a:t>
            </a:r>
            <a:r>
              <a:rPr lang="en-GB" b="1" i="0" u="none" strike="noStrike" dirty="0" err="1">
                <a:solidFill>
                  <a:srgbClr val="212121"/>
                </a:solidFill>
                <a:effectLst/>
                <a:latin typeface="Rockwell" panose="02060603020205020403" pitchFamily="18" charset="77"/>
              </a:rPr>
              <a:t>Millionen</a:t>
            </a:r>
            <a:r>
              <a:rPr lang="en-GB" b="1" i="0" u="none" strike="noStrike" dirty="0">
                <a:solidFill>
                  <a:srgbClr val="212121"/>
                </a:solidFill>
                <a:effectLst/>
                <a:latin typeface="Rockwell" panose="02060603020205020403" pitchFamily="18" charset="77"/>
              </a:rPr>
              <a:t> </a:t>
            </a:r>
            <a:r>
              <a:rPr lang="en-GB" b="1" i="0" u="none" strike="noStrike" dirty="0" err="1">
                <a:solidFill>
                  <a:srgbClr val="212121"/>
                </a:solidFill>
                <a:effectLst/>
                <a:latin typeface="Rockwell" panose="02060603020205020403" pitchFamily="18" charset="77"/>
              </a:rPr>
              <a:t>Mobilfunknutzer:innen</a:t>
            </a:r>
            <a:r>
              <a:rPr lang="en-GB" b="1" i="0" u="none" strike="noStrike" dirty="0">
                <a:solidFill>
                  <a:srgbClr val="212121"/>
                </a:solidFill>
                <a:effectLst/>
                <a:latin typeface="Rockwell" panose="02060603020205020403" pitchFamily="18" charset="77"/>
              </a:rPr>
              <a:t> </a:t>
            </a:r>
            <a:r>
              <a:rPr lang="en-GB" b="1" i="0" u="none" strike="noStrike" dirty="0" err="1">
                <a:solidFill>
                  <a:srgbClr val="212121"/>
                </a:solidFill>
                <a:effectLst/>
                <a:latin typeface="Rockwell" panose="02060603020205020403" pitchFamily="18" charset="77"/>
              </a:rPr>
              <a:t>auswerten</a:t>
            </a:r>
            <a:r>
              <a:rPr lang="en-GB" b="1" i="0" u="none" strike="noStrike" dirty="0">
                <a:solidFill>
                  <a:srgbClr val="212121"/>
                </a:solidFill>
                <a:effectLst/>
                <a:latin typeface="Rockwell" panose="02060603020205020403" pitchFamily="18" charset="77"/>
              </a:rPr>
              <a:t> </a:t>
            </a:r>
            <a:r>
              <a:rPr lang="en-GB" b="0" i="0" u="none" strike="noStrike" dirty="0">
                <a:solidFill>
                  <a:srgbClr val="212121"/>
                </a:solidFill>
                <a:effectLst/>
                <a:latin typeface="Rockwell" panose="02060603020205020403" pitchFamily="18" charset="77"/>
              </a:rPr>
              <a:t>und so </a:t>
            </a:r>
            <a:r>
              <a:rPr lang="en-GB" b="1" i="0" u="none" strike="noStrike" dirty="0" err="1">
                <a:solidFill>
                  <a:srgbClr val="212121"/>
                </a:solidFill>
                <a:effectLst/>
                <a:latin typeface="Rockwell" panose="02060603020205020403" pitchFamily="18" charset="77"/>
              </a:rPr>
              <a:t>dem</a:t>
            </a:r>
            <a:r>
              <a:rPr lang="en-GB" b="1" i="0" u="none" strike="noStrike" dirty="0">
                <a:solidFill>
                  <a:srgbClr val="212121"/>
                </a:solidFill>
                <a:effectLst/>
                <a:latin typeface="Rockwell" panose="02060603020205020403" pitchFamily="18" charset="77"/>
              </a:rPr>
              <a:t> Silicon Valley </a:t>
            </a:r>
            <a:r>
              <a:rPr lang="en-GB" b="1" i="0" u="none" strike="noStrike" dirty="0" err="1">
                <a:solidFill>
                  <a:srgbClr val="212121"/>
                </a:solidFill>
                <a:effectLst/>
                <a:latin typeface="Rockwell" panose="02060603020205020403" pitchFamily="18" charset="77"/>
              </a:rPr>
              <a:t>bei</a:t>
            </a:r>
            <a:r>
              <a:rPr lang="en-GB" b="1" i="0" u="none" strike="noStrike" dirty="0">
                <a:solidFill>
                  <a:srgbClr val="212121"/>
                </a:solidFill>
                <a:effectLst/>
                <a:latin typeface="Rockwell" panose="02060603020205020403" pitchFamily="18" charset="77"/>
              </a:rPr>
              <a:t> der Online-</a:t>
            </a:r>
            <a:r>
              <a:rPr lang="en-GB" b="1" i="0" u="none" strike="noStrike" dirty="0" err="1">
                <a:solidFill>
                  <a:srgbClr val="212121"/>
                </a:solidFill>
                <a:effectLst/>
                <a:latin typeface="Rockwell" panose="02060603020205020403" pitchFamily="18" charset="77"/>
              </a:rPr>
              <a:t>Werbung</a:t>
            </a:r>
            <a:r>
              <a:rPr lang="en-GB" b="1" i="0" u="none" strike="noStrike" dirty="0">
                <a:solidFill>
                  <a:srgbClr val="212121"/>
                </a:solidFill>
                <a:effectLst/>
                <a:latin typeface="Rockwell" panose="02060603020205020403" pitchFamily="18" charset="77"/>
              </a:rPr>
              <a:t> das Wasser </a:t>
            </a:r>
            <a:r>
              <a:rPr lang="en-GB" b="1" i="0" u="none" strike="noStrike" dirty="0" err="1">
                <a:solidFill>
                  <a:srgbClr val="212121"/>
                </a:solidFill>
                <a:effectLst/>
                <a:latin typeface="Rockwell" panose="02060603020205020403" pitchFamily="18" charset="77"/>
              </a:rPr>
              <a:t>abgraben</a:t>
            </a:r>
            <a:r>
              <a:rPr lang="en-GB" b="0" i="0" u="none" strike="noStrike" dirty="0">
                <a:solidFill>
                  <a:srgbClr val="212121"/>
                </a:solidFill>
                <a:effectLst/>
                <a:latin typeface="Rockwell" panose="02060603020205020403" pitchFamily="18" charset="77"/>
              </a:rPr>
              <a:t>. …</a:t>
            </a:r>
          </a:p>
          <a:p>
            <a:pPr algn="l"/>
            <a:r>
              <a:rPr lang="en-GB" b="0" i="0" u="none" strike="noStrike" dirty="0">
                <a:solidFill>
                  <a:srgbClr val="212121"/>
                </a:solidFill>
                <a:effectLst/>
                <a:latin typeface="Rockwell" panose="02060603020205020403" pitchFamily="18" charset="77"/>
              </a:rPr>
              <a:t>Davor </a:t>
            </a:r>
            <a:r>
              <a:rPr lang="en-GB" b="0" i="0" u="none" strike="noStrike" dirty="0" err="1">
                <a:solidFill>
                  <a:srgbClr val="212121"/>
                </a:solidFill>
                <a:effectLst/>
                <a:latin typeface="Rockwell" panose="02060603020205020403" pitchFamily="18" charset="77"/>
              </a:rPr>
              <a:t>warnt</a:t>
            </a:r>
            <a:r>
              <a:rPr lang="en-GB" b="0" i="0" u="none" strike="noStrike" dirty="0">
                <a:solidFill>
                  <a:srgbClr val="212121"/>
                </a:solidFill>
                <a:effectLst/>
                <a:latin typeface="Rockwell" panose="02060603020205020403" pitchFamily="18" charset="77"/>
              </a:rPr>
              <a:t> der </a:t>
            </a:r>
            <a:r>
              <a:rPr lang="en-GB" b="0" i="0" u="none" strike="noStrike" dirty="0" err="1">
                <a:solidFill>
                  <a:srgbClr val="212121"/>
                </a:solidFill>
                <a:effectLst/>
                <a:latin typeface="Rockwell" panose="02060603020205020403" pitchFamily="18" charset="77"/>
              </a:rPr>
              <a:t>digitalpolitische</a:t>
            </a:r>
            <a:r>
              <a:rPr lang="en-GB" b="0" i="0" u="none" strike="noStrike" dirty="0">
                <a:solidFill>
                  <a:srgbClr val="212121"/>
                </a:solidFill>
                <a:effectLst/>
                <a:latin typeface="Rockwell" panose="02060603020205020403" pitchFamily="18" charset="77"/>
              </a:rPr>
              <a:t> Verein D64 … </a:t>
            </a:r>
            <a:r>
              <a:rPr lang="en-GB" b="0" i="0" u="none" strike="noStrike" dirty="0" err="1">
                <a:solidFill>
                  <a:srgbClr val="212121"/>
                </a:solidFill>
                <a:effectLst/>
                <a:latin typeface="Rockwell" panose="02060603020205020403" pitchFamily="18" charset="77"/>
              </a:rPr>
              <a:t>bezeichnet</a:t>
            </a:r>
            <a:r>
              <a:rPr lang="en-GB" b="0" i="0" u="none" strike="noStrike" dirty="0">
                <a:solidFill>
                  <a:srgbClr val="212121"/>
                </a:solidFill>
                <a:effectLst/>
                <a:latin typeface="Rockwell" panose="02060603020205020403" pitchFamily="18" charset="77"/>
              </a:rPr>
              <a:t> … </a:t>
            </a:r>
            <a:r>
              <a:rPr lang="en-GB" b="0" i="0" u="none" strike="noStrike" dirty="0" err="1">
                <a:solidFill>
                  <a:srgbClr val="212121"/>
                </a:solidFill>
                <a:effectLst/>
                <a:latin typeface="Rockwell" panose="02060603020205020403" pitchFamily="18" charset="77"/>
              </a:rPr>
              <a:t>als</a:t>
            </a:r>
            <a:r>
              <a:rPr lang="en-GB" b="0" i="0" u="none" strike="noStrike" dirty="0">
                <a:solidFill>
                  <a:srgbClr val="212121"/>
                </a:solidFill>
                <a:effectLst/>
                <a:latin typeface="Rockwell" panose="02060603020205020403" pitchFamily="18" charset="77"/>
              </a:rPr>
              <a:t> </a:t>
            </a:r>
            <a:r>
              <a:rPr lang="en-GB" b="0" i="0" u="sng" strike="noStrike" dirty="0">
                <a:solidFill>
                  <a:srgbClr val="416ED2"/>
                </a:solidFill>
                <a:effectLst/>
                <a:latin typeface="Rockwell" panose="02060603020205020403" pitchFamily="18" charset="77"/>
                <a:hlinkClick r:id="rId2" tooltip="https://d-64.org/utiq-recherche/"/>
              </a:rPr>
              <a:t>„</a:t>
            </a:r>
            <a:r>
              <a:rPr lang="en-GB" b="1" i="0" u="sng" strike="noStrike" dirty="0">
                <a:solidFill>
                  <a:srgbClr val="416ED2"/>
                </a:solidFill>
                <a:effectLst/>
                <a:latin typeface="Rockwell" panose="02060603020205020403" pitchFamily="18" charset="77"/>
                <a:hlinkClick r:id="rId2" tooltip="https://d-64.org/utiq-recherche/"/>
              </a:rPr>
              <a:t>Big Brother made in Germany</a:t>
            </a:r>
            <a:r>
              <a:rPr lang="en-GB" b="0" i="0" u="sng" strike="noStrike" dirty="0">
                <a:solidFill>
                  <a:srgbClr val="416ED2"/>
                </a:solidFill>
                <a:effectLst/>
                <a:latin typeface="Rockwell" panose="02060603020205020403" pitchFamily="18" charset="77"/>
                <a:hlinkClick r:id="rId2" tooltip="https://d-64.org/utiq-recherche/"/>
              </a:rPr>
              <a:t>“</a:t>
            </a:r>
            <a:r>
              <a:rPr lang="en-GB" b="0" i="0" u="none" strike="noStrike" dirty="0">
                <a:solidFill>
                  <a:srgbClr val="212121"/>
                </a:solidFill>
                <a:effectLst/>
                <a:latin typeface="Rockwell" panose="02060603020205020403" pitchFamily="18" charset="77"/>
              </a:rPr>
              <a:t>.</a:t>
            </a:r>
          </a:p>
          <a:p>
            <a:pPr algn="l"/>
            <a:r>
              <a:rPr lang="en-GB" b="0" i="0" u="none" strike="noStrike" dirty="0">
                <a:solidFill>
                  <a:srgbClr val="212121"/>
                </a:solidFill>
                <a:effectLst/>
                <a:latin typeface="Rockwell" panose="02060603020205020403" pitchFamily="18" charset="77"/>
              </a:rPr>
              <a:t>Blanker </a:t>
            </a:r>
            <a:r>
              <a:rPr lang="en-GB" b="0" i="0" u="none" strike="noStrike" dirty="0" err="1">
                <a:solidFill>
                  <a:srgbClr val="212121"/>
                </a:solidFill>
                <a:effectLst/>
                <a:latin typeface="Rockwell" panose="02060603020205020403" pitchFamily="18" charset="77"/>
              </a:rPr>
              <a:t>Hohn</a:t>
            </a:r>
            <a:r>
              <a:rPr lang="en-GB" b="0" i="0" u="none" strike="noStrike" dirty="0">
                <a:solidFill>
                  <a:srgbClr val="212121"/>
                </a:solidFill>
                <a:effectLst/>
                <a:latin typeface="Rockwell" panose="02060603020205020403" pitchFamily="18" charset="77"/>
              </a:rPr>
              <a:t>:</a:t>
            </a:r>
            <a:br>
              <a:rPr lang="en-GB" b="0" i="0" u="none" strike="noStrike" dirty="0">
                <a:solidFill>
                  <a:srgbClr val="212121"/>
                </a:solidFill>
                <a:effectLst/>
                <a:latin typeface="Rockwell" panose="02060603020205020403" pitchFamily="18" charset="77"/>
              </a:rPr>
            </a:br>
            <a:r>
              <a:rPr lang="en-GB" b="0" i="0" u="none" strike="noStrike" dirty="0">
                <a:solidFill>
                  <a:srgbClr val="212121"/>
                </a:solidFill>
                <a:effectLst/>
                <a:latin typeface="Rockwell" panose="02060603020205020403" pitchFamily="18" charset="77"/>
              </a:rPr>
              <a:t>„</a:t>
            </a:r>
            <a:r>
              <a:rPr lang="en-GB" b="0" i="0" u="none" strike="noStrike" dirty="0" err="1">
                <a:solidFill>
                  <a:srgbClr val="212121"/>
                </a:solidFill>
                <a:effectLst/>
                <a:latin typeface="Rockwell" panose="02060603020205020403" pitchFamily="18" charset="77"/>
              </a:rPr>
              <a:t>Utiq</a:t>
            </a:r>
            <a:r>
              <a:rPr lang="en-GB" b="0" i="0" u="none" strike="noStrike" dirty="0">
                <a:solidFill>
                  <a:srgbClr val="212121"/>
                </a:solidFill>
                <a:effectLst/>
                <a:latin typeface="Rockwell" panose="02060603020205020403" pitchFamily="18" charset="77"/>
              </a:rPr>
              <a:t> </a:t>
            </a:r>
            <a:r>
              <a:rPr lang="en-GB" b="0" i="0" u="none" strike="noStrike" dirty="0" err="1">
                <a:solidFill>
                  <a:srgbClr val="212121"/>
                </a:solidFill>
                <a:effectLst/>
                <a:latin typeface="Rockwell" panose="02060603020205020403" pitchFamily="18" charset="77"/>
              </a:rPr>
              <a:t>ist</a:t>
            </a:r>
            <a:r>
              <a:rPr lang="en-GB" b="0" i="0" u="none" strike="noStrike" dirty="0">
                <a:solidFill>
                  <a:srgbClr val="212121"/>
                </a:solidFill>
                <a:effectLst/>
                <a:latin typeface="Rockwell" panose="02060603020205020403" pitchFamily="18" charset="77"/>
              </a:rPr>
              <a:t> der </a:t>
            </a:r>
            <a:r>
              <a:rPr lang="en-GB" b="0" i="0" u="none" strike="noStrike" dirty="0" err="1">
                <a:solidFill>
                  <a:srgbClr val="212121"/>
                </a:solidFill>
                <a:effectLst/>
                <a:latin typeface="Rockwell" panose="02060603020205020403" pitchFamily="18" charset="77"/>
              </a:rPr>
              <a:t>authentische</a:t>
            </a:r>
            <a:r>
              <a:rPr lang="en-GB" b="0" i="0" u="none" strike="noStrike" dirty="0">
                <a:solidFill>
                  <a:srgbClr val="212121"/>
                </a:solidFill>
                <a:effectLst/>
                <a:latin typeface="Rockwell" panose="02060603020205020403" pitchFamily="18" charset="77"/>
              </a:rPr>
              <a:t> </a:t>
            </a:r>
            <a:r>
              <a:rPr lang="en-GB" b="0" i="0" u="none" strike="noStrike" dirty="0" err="1">
                <a:solidFill>
                  <a:srgbClr val="212121"/>
                </a:solidFill>
                <a:effectLst/>
                <a:latin typeface="Rockwell" panose="02060603020205020403" pitchFamily="18" charset="77"/>
              </a:rPr>
              <a:t>Einwilligungs</a:t>
            </a:r>
            <a:r>
              <a:rPr lang="en-GB" b="0" i="0" u="none" strike="noStrike" dirty="0">
                <a:solidFill>
                  <a:srgbClr val="212121"/>
                </a:solidFill>
                <a:effectLst/>
                <a:latin typeface="Rockwell" panose="02060603020205020403" pitchFamily="18" charset="77"/>
              </a:rPr>
              <a:t>-Service,</a:t>
            </a:r>
            <a:br>
              <a:rPr lang="en-GB" b="0" i="0" u="none" strike="noStrike" dirty="0">
                <a:solidFill>
                  <a:srgbClr val="212121"/>
                </a:solidFill>
                <a:effectLst/>
                <a:latin typeface="Rockwell" panose="02060603020205020403" pitchFamily="18" charset="77"/>
              </a:rPr>
            </a:br>
            <a:r>
              <a:rPr lang="en-GB" b="0" i="0" u="none" strike="noStrike" dirty="0">
                <a:solidFill>
                  <a:srgbClr val="212121"/>
                </a:solidFill>
                <a:effectLst/>
                <a:latin typeface="Rockwell" panose="02060603020205020403" pitchFamily="18" charset="77"/>
              </a:rPr>
              <a:t>der </a:t>
            </a:r>
            <a:r>
              <a:rPr lang="en-GB" b="0" i="0" u="none" strike="noStrike" dirty="0" err="1">
                <a:solidFill>
                  <a:srgbClr val="212121"/>
                </a:solidFill>
                <a:effectLst/>
                <a:latin typeface="Rockwell" panose="02060603020205020403" pitchFamily="18" charset="77"/>
              </a:rPr>
              <a:t>verantwortungsvolles</a:t>
            </a:r>
            <a:r>
              <a:rPr lang="en-GB" b="0" i="0" u="none" strike="noStrike" dirty="0">
                <a:solidFill>
                  <a:srgbClr val="212121"/>
                </a:solidFill>
                <a:effectLst/>
                <a:latin typeface="Rockwell" panose="02060603020205020403" pitchFamily="18" charset="77"/>
              </a:rPr>
              <a:t> </a:t>
            </a:r>
            <a:r>
              <a:rPr lang="en-GB" b="0" i="0" u="none" strike="noStrike" dirty="0" err="1">
                <a:solidFill>
                  <a:srgbClr val="212121"/>
                </a:solidFill>
                <a:effectLst/>
                <a:latin typeface="Rockwell" panose="02060603020205020403" pitchFamily="18" charset="77"/>
              </a:rPr>
              <a:t>digitales</a:t>
            </a:r>
            <a:r>
              <a:rPr lang="en-GB" b="0" i="0" u="none" strike="noStrike" dirty="0">
                <a:solidFill>
                  <a:srgbClr val="212121"/>
                </a:solidFill>
                <a:effectLst/>
                <a:latin typeface="Rockwell" panose="02060603020205020403" pitchFamily="18" charset="77"/>
              </a:rPr>
              <a:t> Marketing </a:t>
            </a:r>
            <a:r>
              <a:rPr lang="en-GB" b="0" i="0" u="none" strike="noStrike" dirty="0" err="1">
                <a:solidFill>
                  <a:srgbClr val="212121"/>
                </a:solidFill>
                <a:effectLst/>
                <a:latin typeface="Rockwell" panose="02060603020205020403" pitchFamily="18" charset="77"/>
              </a:rPr>
              <a:t>ermöglicht</a:t>
            </a:r>
            <a:r>
              <a:rPr lang="en-GB" b="0" i="0" u="none" strike="noStrike" dirty="0">
                <a:solidFill>
                  <a:srgbClr val="212121"/>
                </a:solidFill>
                <a:effectLst/>
                <a:latin typeface="Rockwell" panose="02060603020205020403" pitchFamily="18" charset="77"/>
              </a:rPr>
              <a:t>.“</a:t>
            </a:r>
          </a:p>
          <a:p>
            <a:r>
              <a:rPr lang="en-GB" b="0" i="0" u="none" strike="noStrike" dirty="0">
                <a:solidFill>
                  <a:srgbClr val="212121"/>
                </a:solidFill>
                <a:effectLst/>
                <a:latin typeface="Rockwell" panose="02060603020205020403" pitchFamily="18" charset="77"/>
              </a:rPr>
              <a:t>Der </a:t>
            </a:r>
            <a:r>
              <a:rPr lang="en-GB" b="0" i="0" u="none" strike="noStrike" dirty="0" err="1">
                <a:solidFill>
                  <a:srgbClr val="212121"/>
                </a:solidFill>
                <a:effectLst/>
                <a:latin typeface="Rockwell" panose="02060603020205020403" pitchFamily="18" charset="77"/>
              </a:rPr>
              <a:t>Gründung</a:t>
            </a:r>
            <a:r>
              <a:rPr lang="en-GB" b="0" i="0" u="none" strike="noStrike" dirty="0">
                <a:solidFill>
                  <a:srgbClr val="212121"/>
                </a:solidFill>
                <a:effectLst/>
                <a:latin typeface="Rockwell" panose="02060603020205020403" pitchFamily="18" charset="77"/>
              </a:rPr>
              <a:t> von </a:t>
            </a:r>
            <a:r>
              <a:rPr lang="en-GB" b="0" i="0" u="none" strike="noStrike" dirty="0" err="1">
                <a:solidFill>
                  <a:srgbClr val="212121"/>
                </a:solidFill>
                <a:effectLst/>
                <a:latin typeface="Rockwell" panose="02060603020205020403" pitchFamily="18" charset="77"/>
              </a:rPr>
              <a:t>Utiq</a:t>
            </a:r>
            <a:r>
              <a:rPr lang="en-GB" b="0" i="0" u="none" strike="noStrike" dirty="0">
                <a:solidFill>
                  <a:srgbClr val="212121"/>
                </a:solidFill>
                <a:effectLst/>
                <a:latin typeface="Rockwell" panose="02060603020205020403" pitchFamily="18" charset="77"/>
              </a:rPr>
              <a:t> war 2022 </a:t>
            </a:r>
            <a:r>
              <a:rPr lang="en-GB" b="0" i="0" u="none" strike="noStrike" dirty="0" err="1">
                <a:solidFill>
                  <a:srgbClr val="212121"/>
                </a:solidFill>
                <a:effectLst/>
                <a:latin typeface="Rockwell" panose="02060603020205020403" pitchFamily="18" charset="77"/>
              </a:rPr>
              <a:t>eine</a:t>
            </a:r>
            <a:r>
              <a:rPr lang="en-GB" b="0" i="0" u="none" strike="noStrike" dirty="0">
                <a:solidFill>
                  <a:srgbClr val="212121"/>
                </a:solidFill>
                <a:effectLst/>
                <a:latin typeface="Rockwell" panose="02060603020205020403" pitchFamily="18" charset="77"/>
              </a:rPr>
              <a:t> </a:t>
            </a:r>
            <a:r>
              <a:rPr lang="en-GB" b="1" i="0" u="none" strike="noStrike" dirty="0" err="1">
                <a:solidFill>
                  <a:srgbClr val="212121"/>
                </a:solidFill>
                <a:effectLst/>
                <a:latin typeface="Rockwell" panose="02060603020205020403" pitchFamily="18" charset="77"/>
              </a:rPr>
              <a:t>längere</a:t>
            </a:r>
            <a:r>
              <a:rPr lang="en-GB" b="1" i="0" u="none" strike="noStrike" dirty="0">
                <a:solidFill>
                  <a:srgbClr val="212121"/>
                </a:solidFill>
                <a:effectLst/>
                <a:latin typeface="Rockwell" panose="02060603020205020403" pitchFamily="18" charset="77"/>
              </a:rPr>
              <a:t> </a:t>
            </a:r>
            <a:r>
              <a:rPr lang="en-GB" b="1" i="0" u="none" strike="noStrike" dirty="0" err="1">
                <a:solidFill>
                  <a:srgbClr val="212121"/>
                </a:solidFill>
                <a:effectLst/>
                <a:latin typeface="Rockwell" panose="02060603020205020403" pitchFamily="18" charset="77"/>
              </a:rPr>
              <a:t>Testphase</a:t>
            </a:r>
            <a:r>
              <a:rPr lang="en-GB" b="1" i="0" u="none" strike="noStrike" dirty="0">
                <a:solidFill>
                  <a:srgbClr val="212121"/>
                </a:solidFill>
                <a:effectLst/>
                <a:latin typeface="Rockwell" panose="02060603020205020403" pitchFamily="18" charset="77"/>
              </a:rPr>
              <a:t> </a:t>
            </a:r>
            <a:r>
              <a:rPr lang="en-GB" b="1" i="0" u="none" strike="noStrike" dirty="0" err="1">
                <a:solidFill>
                  <a:srgbClr val="212121"/>
                </a:solidFill>
                <a:effectLst/>
                <a:latin typeface="Rockwell" panose="02060603020205020403" pitchFamily="18" charset="77"/>
              </a:rPr>
              <a:t>unter</a:t>
            </a:r>
            <a:r>
              <a:rPr lang="en-GB" b="1" i="0" u="none" strike="noStrike" dirty="0">
                <a:solidFill>
                  <a:srgbClr val="212121"/>
                </a:solidFill>
                <a:effectLst/>
                <a:latin typeface="Rockwell" panose="02060603020205020403" pitchFamily="18" charset="77"/>
              </a:rPr>
              <a:t> </a:t>
            </a:r>
            <a:r>
              <a:rPr lang="en-GB" b="1" i="0" u="none" strike="noStrike" dirty="0" err="1">
                <a:solidFill>
                  <a:srgbClr val="212121"/>
                </a:solidFill>
                <a:effectLst/>
                <a:latin typeface="Rockwell" panose="02060603020205020403" pitchFamily="18" charset="77"/>
              </a:rPr>
              <a:t>dem</a:t>
            </a:r>
            <a:r>
              <a:rPr lang="en-GB" b="1" i="0" u="none" strike="noStrike" dirty="0">
                <a:solidFill>
                  <a:srgbClr val="212121"/>
                </a:solidFill>
                <a:effectLst/>
                <a:latin typeface="Rockwell" panose="02060603020205020403" pitchFamily="18" charset="77"/>
              </a:rPr>
              <a:t> </a:t>
            </a:r>
            <a:r>
              <a:rPr lang="en-GB" b="1" i="0" u="none" strike="noStrike" dirty="0" err="1">
                <a:solidFill>
                  <a:srgbClr val="212121"/>
                </a:solidFill>
                <a:effectLst/>
                <a:latin typeface="Rockwell" panose="02060603020205020403" pitchFamily="18" charset="77"/>
              </a:rPr>
              <a:t>Namen</a:t>
            </a:r>
            <a:r>
              <a:rPr lang="en-GB" b="1" i="0" u="none" strike="noStrike" dirty="0">
                <a:solidFill>
                  <a:srgbClr val="212121"/>
                </a:solidFill>
                <a:effectLst/>
                <a:latin typeface="Rockwell" panose="02060603020205020403" pitchFamily="18" charset="77"/>
              </a:rPr>
              <a:t> </a:t>
            </a:r>
            <a:r>
              <a:rPr lang="en-GB" b="1" i="0" u="none" strike="noStrike" dirty="0" err="1">
                <a:solidFill>
                  <a:srgbClr val="212121"/>
                </a:solidFill>
                <a:effectLst/>
                <a:latin typeface="Rockwell" panose="02060603020205020403" pitchFamily="18" charset="77"/>
              </a:rPr>
              <a:t>TrustPid</a:t>
            </a:r>
            <a:r>
              <a:rPr lang="en-GB" b="1" i="0" u="none" strike="noStrike" dirty="0">
                <a:solidFill>
                  <a:srgbClr val="212121"/>
                </a:solidFill>
                <a:effectLst/>
                <a:latin typeface="Rockwell" panose="02060603020205020403" pitchFamily="18" charset="77"/>
              </a:rPr>
              <a:t> </a:t>
            </a:r>
            <a:r>
              <a:rPr lang="en-GB" b="0" i="0" u="none" strike="noStrike" dirty="0" err="1">
                <a:solidFill>
                  <a:srgbClr val="212121"/>
                </a:solidFill>
                <a:effectLst/>
                <a:latin typeface="Rockwell" panose="02060603020205020403" pitchFamily="18" charset="77"/>
              </a:rPr>
              <a:t>vorausgegangen</a:t>
            </a:r>
            <a:r>
              <a:rPr lang="en-GB" b="0" i="0" u="none" strike="noStrike" dirty="0">
                <a:solidFill>
                  <a:srgbClr val="212121"/>
                </a:solidFill>
                <a:effectLst/>
                <a:latin typeface="Rockwell" panose="02060603020205020403" pitchFamily="18" charset="77"/>
              </a:rPr>
              <a:t>. </a:t>
            </a:r>
          </a:p>
          <a:p>
            <a:endParaRPr lang="en-GB" b="1" i="0" u="none" strike="noStrike" dirty="0">
              <a:solidFill>
                <a:srgbClr val="212121"/>
              </a:solidFill>
              <a:effectLst/>
              <a:latin typeface="Rockwell" panose="02060603020205020403" pitchFamily="18" charset="77"/>
            </a:endParaRPr>
          </a:p>
          <a:p>
            <a:r>
              <a:rPr lang="en-GB" sz="1500" dirty="0">
                <a:latin typeface="Rockwell" panose="02060603020205020403" pitchFamily="18" charset="77"/>
                <a:hlinkClick r:id="rId3"/>
              </a:rPr>
              <a:t>https://netzpolitik.org/2024/neue-tracking-firma-utiq-wie-telekom-o2-und-vodafone-im-datengeschaeft-mitmischen/</a:t>
            </a:r>
            <a:r>
              <a:rPr lang="en-GB" sz="1500" dirty="0">
                <a:latin typeface="Rockwell" panose="02060603020205020403" pitchFamily="18" charset="77"/>
              </a:rPr>
              <a:t> </a:t>
            </a:r>
          </a:p>
        </p:txBody>
      </p:sp>
      <p:pic>
        <p:nvPicPr>
          <p:cNvPr id="4" name="Picture 3">
            <a:extLst>
              <a:ext uri="{FF2B5EF4-FFF2-40B4-BE49-F238E27FC236}">
                <a16:creationId xmlns:a16="http://schemas.microsoft.com/office/drawing/2014/main" id="{29B5CEAC-3069-4295-E382-1D65AC1D96D6}"/>
              </a:ext>
            </a:extLst>
          </p:cNvPr>
          <p:cNvPicPr>
            <a:picLocks noChangeAspect="1"/>
          </p:cNvPicPr>
          <p:nvPr/>
        </p:nvPicPr>
        <p:blipFill>
          <a:blip r:embed="rId4"/>
          <a:stretch>
            <a:fillRect/>
          </a:stretch>
        </p:blipFill>
        <p:spPr>
          <a:xfrm>
            <a:off x="10794905" y="0"/>
            <a:ext cx="1397094" cy="1957388"/>
          </a:xfrm>
          <a:prstGeom prst="rect">
            <a:avLst/>
          </a:prstGeom>
        </p:spPr>
      </p:pic>
    </p:spTree>
    <p:extLst>
      <p:ext uri="{BB962C8B-B14F-4D97-AF65-F5344CB8AC3E}">
        <p14:creationId xmlns:p14="http://schemas.microsoft.com/office/powerpoint/2010/main" val="291809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ACC5E5-E9BE-92A1-2442-20EDA6255008}"/>
              </a:ext>
            </a:extLst>
          </p:cNvPr>
          <p:cNvPicPr>
            <a:picLocks noChangeAspect="1"/>
          </p:cNvPicPr>
          <p:nvPr/>
        </p:nvPicPr>
        <p:blipFill>
          <a:blip r:embed="rId2"/>
          <a:stretch>
            <a:fillRect/>
          </a:stretch>
        </p:blipFill>
        <p:spPr>
          <a:xfrm>
            <a:off x="8843963" y="3886371"/>
            <a:ext cx="3348037" cy="2971630"/>
          </a:xfrm>
          <a:prstGeom prst="rect">
            <a:avLst/>
          </a:prstGeom>
        </p:spPr>
      </p:pic>
      <p:sp>
        <p:nvSpPr>
          <p:cNvPr id="2" name="Title 1">
            <a:extLst>
              <a:ext uri="{FF2B5EF4-FFF2-40B4-BE49-F238E27FC236}">
                <a16:creationId xmlns:a16="http://schemas.microsoft.com/office/drawing/2014/main" id="{132E5FBE-FD29-FDA5-B496-6357DF756411}"/>
              </a:ext>
            </a:extLst>
          </p:cNvPr>
          <p:cNvSpPr>
            <a:spLocks noGrp="1"/>
          </p:cNvSpPr>
          <p:nvPr>
            <p:ph type="title"/>
          </p:nvPr>
        </p:nvSpPr>
        <p:spPr/>
        <p:txBody>
          <a:bodyPr/>
          <a:lstStyle/>
          <a:p>
            <a:r>
              <a:rPr lang="en-DE" dirty="0"/>
              <a:t>BSI warnt vor UTIQ</a:t>
            </a:r>
          </a:p>
        </p:txBody>
      </p:sp>
      <p:sp>
        <p:nvSpPr>
          <p:cNvPr id="3" name="Content Placeholder 2">
            <a:extLst>
              <a:ext uri="{FF2B5EF4-FFF2-40B4-BE49-F238E27FC236}">
                <a16:creationId xmlns:a16="http://schemas.microsoft.com/office/drawing/2014/main" id="{676B8893-C262-1A7E-4EB2-077223C3E65E}"/>
              </a:ext>
            </a:extLst>
          </p:cNvPr>
          <p:cNvSpPr>
            <a:spLocks noGrp="1"/>
          </p:cNvSpPr>
          <p:nvPr>
            <p:ph idx="1"/>
          </p:nvPr>
        </p:nvSpPr>
        <p:spPr/>
        <p:txBody>
          <a:bodyPr/>
          <a:lstStyle/>
          <a:p>
            <a:r>
              <a:rPr lang="en-GB" dirty="0"/>
              <a:t>“</a:t>
            </a:r>
            <a:r>
              <a:rPr lang="en-GB" dirty="0" err="1"/>
              <a:t>Schützen</a:t>
            </a:r>
            <a:r>
              <a:rPr lang="en-GB" dirty="0"/>
              <a:t> Sie </a:t>
            </a:r>
            <a:r>
              <a:rPr lang="en-GB" dirty="0" err="1"/>
              <a:t>Ihre</a:t>
            </a:r>
            <a:r>
              <a:rPr lang="en-GB" dirty="0"/>
              <a:t> </a:t>
            </a:r>
            <a:r>
              <a:rPr lang="en-GB" dirty="0" err="1"/>
              <a:t>digitale</a:t>
            </a:r>
            <a:r>
              <a:rPr lang="en-GB" dirty="0"/>
              <a:t> </a:t>
            </a:r>
            <a:r>
              <a:rPr lang="en-GB" dirty="0" err="1"/>
              <a:t>Privatsphäre</a:t>
            </a:r>
            <a:r>
              <a:rPr lang="en-GB" dirty="0"/>
              <a:t>”</a:t>
            </a:r>
          </a:p>
          <a:p>
            <a:r>
              <a:rPr lang="en-GB" dirty="0" err="1"/>
              <a:t>Aktuell</a:t>
            </a:r>
            <a:r>
              <a:rPr lang="en-GB" dirty="0"/>
              <a:t> </a:t>
            </a:r>
            <a:r>
              <a:rPr lang="en-GB" dirty="0" err="1"/>
              <a:t>steht</a:t>
            </a:r>
            <a:r>
              <a:rPr lang="en-GB" dirty="0"/>
              <a:t> der </a:t>
            </a:r>
            <a:r>
              <a:rPr lang="en-GB" dirty="0" err="1"/>
              <a:t>Vorwurf</a:t>
            </a:r>
            <a:r>
              <a:rPr lang="en-GB" dirty="0"/>
              <a:t> </a:t>
            </a:r>
            <a:r>
              <a:rPr lang="en-GB" dirty="0" err="1"/>
              <a:t>im</a:t>
            </a:r>
            <a:r>
              <a:rPr lang="en-GB" dirty="0"/>
              <a:t> </a:t>
            </a:r>
            <a:r>
              <a:rPr lang="en-GB" dirty="0" err="1"/>
              <a:t>Raum</a:t>
            </a:r>
            <a:r>
              <a:rPr lang="en-GB" dirty="0"/>
              <a:t>, </a:t>
            </a:r>
            <a:r>
              <a:rPr lang="en-GB" b="1" dirty="0" err="1"/>
              <a:t>dass</a:t>
            </a:r>
            <a:r>
              <a:rPr lang="en-GB" b="1" dirty="0"/>
              <a:t> </a:t>
            </a:r>
            <a:r>
              <a:rPr lang="en-GB" b="1" dirty="0" err="1"/>
              <a:t>Verbraucherinnen</a:t>
            </a:r>
            <a:r>
              <a:rPr lang="en-GB" b="1" dirty="0"/>
              <a:t> und </a:t>
            </a:r>
            <a:r>
              <a:rPr lang="en-GB" b="1" dirty="0" err="1"/>
              <a:t>Verbraucher</a:t>
            </a:r>
            <a:r>
              <a:rPr lang="en-GB" b="1" dirty="0"/>
              <a:t> der Online-</a:t>
            </a:r>
            <a:r>
              <a:rPr lang="en-GB" b="1" dirty="0" err="1"/>
              <a:t>Werbeplattform</a:t>
            </a:r>
            <a:r>
              <a:rPr lang="en-GB" b="1" dirty="0"/>
              <a:t> </a:t>
            </a:r>
            <a:r>
              <a:rPr lang="en-GB" b="1" dirty="0" err="1"/>
              <a:t>Utiq</a:t>
            </a:r>
            <a:r>
              <a:rPr lang="en-GB" b="1" dirty="0"/>
              <a:t> </a:t>
            </a:r>
            <a:r>
              <a:rPr lang="en-GB" b="1" dirty="0" err="1"/>
              <a:t>unverhältnismäßig</a:t>
            </a:r>
            <a:r>
              <a:rPr lang="en-GB" b="1" dirty="0"/>
              <a:t> </a:t>
            </a:r>
            <a:r>
              <a:rPr lang="en-GB" b="1" dirty="0" err="1"/>
              <a:t>getrackt</a:t>
            </a:r>
            <a:r>
              <a:rPr lang="en-GB" b="1" dirty="0"/>
              <a:t> </a:t>
            </a:r>
            <a:r>
              <a:rPr lang="en-GB" b="1" dirty="0" err="1"/>
              <a:t>werden</a:t>
            </a:r>
            <a:r>
              <a:rPr lang="en-GB" dirty="0"/>
              <a:t>. Die </a:t>
            </a:r>
            <a:r>
              <a:rPr lang="en-GB" dirty="0" err="1"/>
              <a:t>Plattform</a:t>
            </a:r>
            <a:r>
              <a:rPr lang="en-GB" dirty="0"/>
              <a:t> </a:t>
            </a:r>
            <a:r>
              <a:rPr lang="en-GB" dirty="0" err="1"/>
              <a:t>Utiq</a:t>
            </a:r>
            <a:r>
              <a:rPr lang="en-GB" dirty="0"/>
              <a:t> </a:t>
            </a:r>
            <a:r>
              <a:rPr lang="en-GB" dirty="0" err="1"/>
              <a:t>wurde</a:t>
            </a:r>
            <a:r>
              <a:rPr lang="en-GB" dirty="0"/>
              <a:t> von </a:t>
            </a:r>
            <a:r>
              <a:rPr lang="en-GB" dirty="0" err="1"/>
              <a:t>europäischen</a:t>
            </a:r>
            <a:r>
              <a:rPr lang="en-GB" dirty="0"/>
              <a:t> </a:t>
            </a:r>
            <a:r>
              <a:rPr lang="en-GB" dirty="0" err="1"/>
              <a:t>Netzbetreibern</a:t>
            </a:r>
            <a:r>
              <a:rPr lang="en-GB" dirty="0"/>
              <a:t> </a:t>
            </a:r>
            <a:r>
              <a:rPr lang="en-GB" dirty="0" err="1"/>
              <a:t>gegründet</a:t>
            </a:r>
            <a:r>
              <a:rPr lang="en-GB" dirty="0"/>
              <a:t>, um den </a:t>
            </a:r>
            <a:r>
              <a:rPr lang="en-GB" dirty="0" err="1"/>
              <a:t>Medien</a:t>
            </a:r>
            <a:r>
              <a:rPr lang="en-GB" dirty="0"/>
              <a:t> und der </a:t>
            </a:r>
            <a:r>
              <a:rPr lang="en-GB" dirty="0" err="1"/>
              <a:t>Anzeigenkundschaft</a:t>
            </a:r>
            <a:r>
              <a:rPr lang="en-GB" dirty="0"/>
              <a:t> </a:t>
            </a:r>
            <a:r>
              <a:rPr lang="en-GB" dirty="0" err="1"/>
              <a:t>eine</a:t>
            </a:r>
            <a:r>
              <a:rPr lang="en-GB" dirty="0"/>
              <a:t> EU-</a:t>
            </a:r>
            <a:r>
              <a:rPr lang="en-GB" dirty="0" err="1"/>
              <a:t>datenschutzkonforme</a:t>
            </a:r>
            <a:r>
              <a:rPr lang="en-GB" dirty="0"/>
              <a:t> Alternative </a:t>
            </a:r>
            <a:r>
              <a:rPr lang="en-GB" dirty="0" err="1"/>
              <a:t>zu</a:t>
            </a:r>
            <a:r>
              <a:rPr lang="en-GB" dirty="0"/>
              <a:t> den US-</a:t>
            </a:r>
            <a:r>
              <a:rPr lang="en-GB" dirty="0" err="1"/>
              <a:t>Werbenetzwerken</a:t>
            </a:r>
            <a:r>
              <a:rPr lang="en-GB" dirty="0"/>
              <a:t> </a:t>
            </a:r>
            <a:r>
              <a:rPr lang="en-GB" dirty="0" err="1"/>
              <a:t>anzubieten</a:t>
            </a:r>
            <a:r>
              <a:rPr lang="en-GB" dirty="0"/>
              <a:t>. Zu </a:t>
            </a:r>
            <a:r>
              <a:rPr lang="en-GB" dirty="0" err="1"/>
              <a:t>ihren</a:t>
            </a:r>
            <a:r>
              <a:rPr lang="en-GB" dirty="0"/>
              <a:t> </a:t>
            </a:r>
            <a:r>
              <a:rPr lang="en-GB" dirty="0" err="1"/>
              <a:t>Medienpartnern</a:t>
            </a:r>
            <a:r>
              <a:rPr lang="en-GB" dirty="0"/>
              <a:t> </a:t>
            </a:r>
            <a:r>
              <a:rPr lang="en-GB" dirty="0" err="1"/>
              <a:t>zählen</a:t>
            </a:r>
            <a:r>
              <a:rPr lang="en-GB" dirty="0"/>
              <a:t> </a:t>
            </a:r>
            <a:r>
              <a:rPr lang="en-GB" dirty="0" err="1"/>
              <a:t>etwa</a:t>
            </a:r>
            <a:r>
              <a:rPr lang="en-GB" dirty="0"/>
              <a:t> die </a:t>
            </a:r>
            <a:r>
              <a:rPr lang="en-GB" b="1" dirty="0"/>
              <a:t>FAZ, die </a:t>
            </a:r>
            <a:r>
              <a:rPr lang="en-GB" b="1" dirty="0" err="1"/>
              <a:t>Süddeutsche</a:t>
            </a:r>
            <a:r>
              <a:rPr lang="en-GB" b="1" dirty="0"/>
              <a:t> Zeitung </a:t>
            </a:r>
            <a:r>
              <a:rPr lang="en-GB" b="1" dirty="0" err="1"/>
              <a:t>oder</a:t>
            </a:r>
            <a:r>
              <a:rPr lang="en-GB" b="1" dirty="0"/>
              <a:t> das </a:t>
            </a:r>
            <a:r>
              <a:rPr lang="en-GB" b="1" dirty="0" err="1"/>
              <a:t>Handelsblatt</a:t>
            </a:r>
            <a:r>
              <a:rPr lang="en-GB" dirty="0"/>
              <a:t>.</a:t>
            </a:r>
          </a:p>
          <a:p>
            <a:r>
              <a:rPr lang="en-GB" sz="1200" dirty="0"/>
              <a:t>BSI Newsletter SICHER • INFORMIERT </a:t>
            </a:r>
            <a:r>
              <a:rPr lang="en-GB" sz="1200" dirty="0" err="1"/>
              <a:t>vom</a:t>
            </a:r>
            <a:r>
              <a:rPr lang="en-GB" sz="1200" dirty="0"/>
              <a:t> 23.05.2024</a:t>
            </a:r>
          </a:p>
          <a:p>
            <a:endParaRPr lang="en-GB" sz="1200" dirty="0"/>
          </a:p>
          <a:p>
            <a:r>
              <a:rPr lang="en-GB" dirty="0" err="1"/>
              <a:t>Widersprechen</a:t>
            </a:r>
            <a:r>
              <a:rPr lang="en-GB" dirty="0"/>
              <a:t>: </a:t>
            </a:r>
            <a:r>
              <a:rPr lang="en-GB" dirty="0">
                <a:effectLst/>
                <a:hlinkClick r:id="rId3"/>
              </a:rPr>
              <a:t>https://consenthub.utiq.com/</a:t>
            </a:r>
            <a:r>
              <a:rPr lang="en-GB" dirty="0">
                <a:effectLst/>
              </a:rPr>
              <a:t> - </a:t>
            </a:r>
            <a:r>
              <a:rPr lang="en-GB" dirty="0" err="1">
                <a:effectLst/>
              </a:rPr>
              <a:t>oder</a:t>
            </a:r>
            <a:r>
              <a:rPr lang="en-GB" dirty="0">
                <a:effectLst/>
              </a:rPr>
              <a:t> VPN </a:t>
            </a:r>
            <a:r>
              <a:rPr lang="en-GB" dirty="0" err="1">
                <a:effectLst/>
              </a:rPr>
              <a:t>nutzen</a:t>
            </a:r>
            <a:r>
              <a:rPr lang="en-GB" dirty="0">
                <a:effectLst/>
              </a:rPr>
              <a:t>!</a:t>
            </a:r>
            <a:endParaRPr lang="en-DE" dirty="0"/>
          </a:p>
          <a:p>
            <a:endParaRPr lang="en-DE" sz="1200" dirty="0"/>
          </a:p>
        </p:txBody>
      </p:sp>
      <p:pic>
        <p:nvPicPr>
          <p:cNvPr id="4" name="Picture 3">
            <a:extLst>
              <a:ext uri="{FF2B5EF4-FFF2-40B4-BE49-F238E27FC236}">
                <a16:creationId xmlns:a16="http://schemas.microsoft.com/office/drawing/2014/main" id="{E8AB3CC8-16A2-5C1C-F389-9DCE871FF2CC}"/>
              </a:ext>
            </a:extLst>
          </p:cNvPr>
          <p:cNvPicPr>
            <a:picLocks noChangeAspect="1"/>
          </p:cNvPicPr>
          <p:nvPr/>
        </p:nvPicPr>
        <p:blipFill>
          <a:blip r:embed="rId4"/>
          <a:stretch>
            <a:fillRect/>
          </a:stretch>
        </p:blipFill>
        <p:spPr>
          <a:xfrm>
            <a:off x="10816420" y="0"/>
            <a:ext cx="1375580" cy="1953616"/>
          </a:xfrm>
          <a:prstGeom prst="rect">
            <a:avLst/>
          </a:prstGeom>
        </p:spPr>
      </p:pic>
    </p:spTree>
    <p:extLst>
      <p:ext uri="{BB962C8B-B14F-4D97-AF65-F5344CB8AC3E}">
        <p14:creationId xmlns:p14="http://schemas.microsoft.com/office/powerpoint/2010/main" val="26178686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2911E-30F6-16A0-E70A-BF6DD014C9DC}"/>
              </a:ext>
            </a:extLst>
          </p:cNvPr>
          <p:cNvSpPr>
            <a:spLocks noGrp="1"/>
          </p:cNvSpPr>
          <p:nvPr>
            <p:ph type="title"/>
          </p:nvPr>
        </p:nvSpPr>
        <p:spPr/>
        <p:txBody>
          <a:bodyPr/>
          <a:lstStyle/>
          <a:p>
            <a:r>
              <a:rPr lang="de-DE" dirty="0"/>
              <a:t>Los geht‘s!</a:t>
            </a:r>
            <a:endParaRPr lang="en-DE" dirty="0"/>
          </a:p>
        </p:txBody>
      </p:sp>
      <p:sp>
        <p:nvSpPr>
          <p:cNvPr id="4" name="Text Placeholder 3">
            <a:extLst>
              <a:ext uri="{FF2B5EF4-FFF2-40B4-BE49-F238E27FC236}">
                <a16:creationId xmlns:a16="http://schemas.microsoft.com/office/drawing/2014/main" id="{AA3D71C4-2D70-BB3C-8998-17CFE367B470}"/>
              </a:ext>
            </a:extLst>
          </p:cNvPr>
          <p:cNvSpPr>
            <a:spLocks noGrp="1"/>
          </p:cNvSpPr>
          <p:nvPr>
            <p:ph type="body" idx="1"/>
          </p:nvPr>
        </p:nvSpPr>
        <p:spPr/>
        <p:txBody>
          <a:bodyPr/>
          <a:lstStyle/>
          <a:p>
            <a:endParaRPr lang="en-DE"/>
          </a:p>
        </p:txBody>
      </p:sp>
    </p:spTree>
    <p:extLst>
      <p:ext uri="{BB962C8B-B14F-4D97-AF65-F5344CB8AC3E}">
        <p14:creationId xmlns:p14="http://schemas.microsoft.com/office/powerpoint/2010/main" val="32590271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6967CD-E90E-43F3-7A48-2CB0D03DA5E9}"/>
              </a:ext>
            </a:extLst>
          </p:cNvPr>
          <p:cNvPicPr>
            <a:picLocks noChangeAspect="1"/>
          </p:cNvPicPr>
          <p:nvPr/>
        </p:nvPicPr>
        <p:blipFill>
          <a:blip r:embed="rId2"/>
          <a:stretch>
            <a:fillRect/>
          </a:stretch>
        </p:blipFill>
        <p:spPr>
          <a:xfrm>
            <a:off x="1069848" y="1828132"/>
            <a:ext cx="7772400" cy="929308"/>
          </a:xfrm>
          <a:prstGeom prst="rect">
            <a:avLst/>
          </a:prstGeom>
        </p:spPr>
      </p:pic>
      <p:sp>
        <p:nvSpPr>
          <p:cNvPr id="5" name="Title 4">
            <a:extLst>
              <a:ext uri="{FF2B5EF4-FFF2-40B4-BE49-F238E27FC236}">
                <a16:creationId xmlns:a16="http://schemas.microsoft.com/office/drawing/2014/main" id="{508F622E-DF25-156B-C1F9-BB8A245D4761}"/>
              </a:ext>
            </a:extLst>
          </p:cNvPr>
          <p:cNvSpPr>
            <a:spLocks noGrp="1"/>
          </p:cNvSpPr>
          <p:nvPr>
            <p:ph type="title"/>
          </p:nvPr>
        </p:nvSpPr>
        <p:spPr/>
        <p:txBody>
          <a:bodyPr/>
          <a:lstStyle/>
          <a:p>
            <a:r>
              <a:rPr lang="en-DE" dirty="0"/>
              <a:t>Cloudserver anlegen:</a:t>
            </a:r>
          </a:p>
        </p:txBody>
      </p:sp>
      <p:sp>
        <p:nvSpPr>
          <p:cNvPr id="6" name="Content Placeholder 5">
            <a:extLst>
              <a:ext uri="{FF2B5EF4-FFF2-40B4-BE49-F238E27FC236}">
                <a16:creationId xmlns:a16="http://schemas.microsoft.com/office/drawing/2014/main" id="{7629939E-5C4E-70E0-ED67-3E9FEE494759}"/>
              </a:ext>
            </a:extLst>
          </p:cNvPr>
          <p:cNvSpPr>
            <a:spLocks noGrp="1"/>
          </p:cNvSpPr>
          <p:nvPr>
            <p:ph idx="1"/>
          </p:nvPr>
        </p:nvSpPr>
        <p:spPr>
          <a:xfrm>
            <a:off x="1069848" y="2886075"/>
            <a:ext cx="10058400" cy="3286123"/>
          </a:xfrm>
        </p:spPr>
        <p:txBody>
          <a:bodyPr>
            <a:normAutofit/>
          </a:bodyPr>
          <a:lstStyle/>
          <a:p>
            <a:r>
              <a:rPr lang="en-DE" dirty="0"/>
              <a:t>Ubuntu 22.04 LTS / 24.04 LTS</a:t>
            </a:r>
          </a:p>
          <a:p>
            <a:r>
              <a:rPr lang="en-DE" dirty="0"/>
              <a:t>S</a:t>
            </a:r>
            <a:r>
              <a:rPr lang="en-GB" dirty="0"/>
              <a:t>h</a:t>
            </a:r>
            <a:r>
              <a:rPr lang="en-DE" dirty="0"/>
              <a:t>ared vCPU (Arm64) – CAX11</a:t>
            </a:r>
          </a:p>
          <a:p>
            <a:r>
              <a:rPr lang="en-DE" dirty="0"/>
              <a:t>IPv4, IPv6, </a:t>
            </a:r>
            <a:r>
              <a:rPr lang="en-GB" dirty="0"/>
              <a:t>Privates </a:t>
            </a:r>
            <a:r>
              <a:rPr lang="en-GB" dirty="0" err="1"/>
              <a:t>Netzwerk</a:t>
            </a:r>
            <a:r>
              <a:rPr lang="en-GB" dirty="0"/>
              <a:t> (10.1.0.0/16)</a:t>
            </a:r>
          </a:p>
          <a:p>
            <a:r>
              <a:rPr lang="en-GB" dirty="0"/>
              <a:t>SSH-Key (“ssh-keygen -t ed25519” + </a:t>
            </a:r>
            <a:r>
              <a:rPr lang="en-GB" dirty="0" err="1"/>
              <a:t>vorher</a:t>
            </a:r>
            <a:r>
              <a:rPr lang="en-GB" dirty="0"/>
              <a:t> </a:t>
            </a:r>
            <a:r>
              <a:rPr lang="en-GB" dirty="0" err="1"/>
              <a:t>hochladen</a:t>
            </a:r>
            <a:r>
              <a:rPr lang="en-GB" dirty="0"/>
              <a:t>!)</a:t>
            </a:r>
          </a:p>
          <a:p>
            <a:r>
              <a:rPr lang="en-GB" dirty="0"/>
              <a:t>Root-PW </a:t>
            </a:r>
            <a:r>
              <a:rPr lang="en-GB" dirty="0" err="1"/>
              <a:t>bei</a:t>
            </a:r>
            <a:r>
              <a:rPr lang="en-GB" dirty="0"/>
              <a:t> “Rescue” </a:t>
            </a:r>
            <a:r>
              <a:rPr lang="en-GB" dirty="0" err="1"/>
              <a:t>zurücksetzen</a:t>
            </a:r>
            <a:r>
              <a:rPr lang="en-GB" dirty="0"/>
              <a:t> – </a:t>
            </a:r>
            <a:r>
              <a:rPr lang="en-GB" dirty="0" err="1"/>
              <a:t>bringt</a:t>
            </a:r>
            <a:r>
              <a:rPr lang="en-GB" dirty="0"/>
              <a:t> nix,</a:t>
            </a:r>
            <a:br>
              <a:rPr lang="en-GB" dirty="0"/>
            </a:br>
            <a:r>
              <a:rPr lang="en-GB" dirty="0" err="1"/>
              <a:t>weil</a:t>
            </a:r>
            <a:r>
              <a:rPr lang="en-GB" dirty="0"/>
              <a:t> “</a:t>
            </a:r>
            <a:r>
              <a:rPr lang="en-GB" dirty="0" err="1"/>
              <a:t>PermitRootLogin</a:t>
            </a:r>
            <a:r>
              <a:rPr lang="en-GB" dirty="0"/>
              <a:t> yes” </a:t>
            </a:r>
            <a:r>
              <a:rPr lang="en-GB" dirty="0" err="1"/>
              <a:t>fehlt</a:t>
            </a:r>
            <a:r>
              <a:rPr lang="en-GB" dirty="0"/>
              <a:t> (24.04) </a:t>
            </a:r>
            <a:r>
              <a:rPr lang="en-GB" dirty="0" err="1"/>
              <a:t>bzw</a:t>
            </a:r>
            <a:r>
              <a:rPr lang="en-GB" dirty="0"/>
              <a:t>. prohibit-password (22.04)</a:t>
            </a:r>
          </a:p>
          <a:p>
            <a:r>
              <a:rPr lang="en-GB" dirty="0"/>
              <a:t>Kein: Volume, Firewall, Backup, </a:t>
            </a:r>
            <a:r>
              <a:rPr lang="en-GB" dirty="0" err="1"/>
              <a:t>Platzierungsgruppe</a:t>
            </a:r>
            <a:r>
              <a:rPr lang="en-GB" dirty="0"/>
              <a:t>, Label, Cloud Config.</a:t>
            </a:r>
          </a:p>
          <a:p>
            <a:r>
              <a:rPr lang="en-GB" dirty="0" err="1"/>
              <a:t>Beliebiger</a:t>
            </a:r>
            <a:r>
              <a:rPr lang="en-GB" dirty="0"/>
              <a:t> Name </a:t>
            </a:r>
            <a:r>
              <a:rPr lang="en-GB" dirty="0">
                <a:sym typeface="Wingdings" pitchFamily="2" charset="2"/>
              </a:rPr>
              <a:t> 4,51€ / Monat</a:t>
            </a:r>
            <a:endParaRPr lang="en-DE" dirty="0"/>
          </a:p>
        </p:txBody>
      </p:sp>
      <p:pic>
        <p:nvPicPr>
          <p:cNvPr id="8" name="Picture 7">
            <a:extLst>
              <a:ext uri="{FF2B5EF4-FFF2-40B4-BE49-F238E27FC236}">
                <a16:creationId xmlns:a16="http://schemas.microsoft.com/office/drawing/2014/main" id="{074153AF-81DE-1CA9-BFED-8D4AB7B1AF10}"/>
              </a:ext>
            </a:extLst>
          </p:cNvPr>
          <p:cNvPicPr>
            <a:picLocks noChangeAspect="1"/>
          </p:cNvPicPr>
          <p:nvPr/>
        </p:nvPicPr>
        <p:blipFill>
          <a:blip r:embed="rId3"/>
          <a:stretch>
            <a:fillRect/>
          </a:stretch>
        </p:blipFill>
        <p:spPr>
          <a:xfrm>
            <a:off x="9847008" y="916127"/>
            <a:ext cx="1515936" cy="3939895"/>
          </a:xfrm>
          <a:prstGeom prst="rect">
            <a:avLst/>
          </a:prstGeom>
        </p:spPr>
      </p:pic>
      <p:cxnSp>
        <p:nvCxnSpPr>
          <p:cNvPr id="10" name="Curved Connector 9">
            <a:extLst>
              <a:ext uri="{FF2B5EF4-FFF2-40B4-BE49-F238E27FC236}">
                <a16:creationId xmlns:a16="http://schemas.microsoft.com/office/drawing/2014/main" id="{30533660-7487-1028-7DD0-3F017CB529B4}"/>
              </a:ext>
            </a:extLst>
          </p:cNvPr>
          <p:cNvCxnSpPr>
            <a:cxnSpLocks/>
          </p:cNvCxnSpPr>
          <p:nvPr/>
        </p:nvCxnSpPr>
        <p:spPr>
          <a:xfrm>
            <a:off x="8008883" y="4361793"/>
            <a:ext cx="1714047" cy="338795"/>
          </a:xfrm>
          <a:prstGeom prst="curvedConnector3">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789633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1AFD2-9E5E-3B66-1F7E-C214047F1CB8}"/>
              </a:ext>
            </a:extLst>
          </p:cNvPr>
          <p:cNvSpPr>
            <a:spLocks noGrp="1"/>
          </p:cNvSpPr>
          <p:nvPr>
            <p:ph type="title"/>
          </p:nvPr>
        </p:nvSpPr>
        <p:spPr/>
        <p:txBody>
          <a:bodyPr/>
          <a:lstStyle/>
          <a:p>
            <a:r>
              <a:rPr lang="en-GB" dirty="0"/>
              <a:t>L</a:t>
            </a:r>
            <a:r>
              <a:rPr lang="en-DE" dirty="0"/>
              <a:t>ive	WireGuard</a:t>
            </a:r>
          </a:p>
        </p:txBody>
      </p:sp>
      <p:sp>
        <p:nvSpPr>
          <p:cNvPr id="3" name="Content Placeholder 2">
            <a:extLst>
              <a:ext uri="{FF2B5EF4-FFF2-40B4-BE49-F238E27FC236}">
                <a16:creationId xmlns:a16="http://schemas.microsoft.com/office/drawing/2014/main" id="{A072A86A-AC33-6BC8-0ABA-EC0B1E55B541}"/>
              </a:ext>
            </a:extLst>
          </p:cNvPr>
          <p:cNvSpPr>
            <a:spLocks noGrp="1"/>
          </p:cNvSpPr>
          <p:nvPr>
            <p:ph idx="1"/>
          </p:nvPr>
        </p:nvSpPr>
        <p:spPr/>
        <p:txBody>
          <a:bodyPr>
            <a:normAutofit lnSpcReduction="10000"/>
          </a:bodyPr>
          <a:lstStyle/>
          <a:p>
            <a:r>
              <a:rPr lang="en-GB" dirty="0"/>
              <a:t>Klein(</a:t>
            </a:r>
            <a:r>
              <a:rPr lang="en-GB" dirty="0" err="1"/>
              <a:t>st</a:t>
            </a:r>
            <a:r>
              <a:rPr lang="en-GB" dirty="0"/>
              <a:t>)e VM (</a:t>
            </a:r>
            <a:r>
              <a:rPr lang="en-GB" dirty="0" err="1"/>
              <a:t>mit</a:t>
            </a:r>
            <a:r>
              <a:rPr lang="en-GB" dirty="0"/>
              <a:t> ssh-Key für root!) – rebuild!</a:t>
            </a:r>
          </a:p>
          <a:p>
            <a:r>
              <a:rPr lang="en-GB" dirty="0"/>
              <a:t>command ssh root@168.119.104.123 -</a:t>
            </a:r>
            <a:r>
              <a:rPr lang="en-GB" dirty="0" err="1"/>
              <a:t>i</a:t>
            </a:r>
            <a:r>
              <a:rPr lang="en-GB" dirty="0"/>
              <a:t> /Users/</a:t>
            </a:r>
            <a:r>
              <a:rPr lang="en-GB" dirty="0" err="1"/>
              <a:t>thomas.merz</a:t>
            </a:r>
            <a:r>
              <a:rPr lang="en-GB" dirty="0"/>
              <a:t>/.ssh/id_ed25519</a:t>
            </a:r>
            <a:br>
              <a:rPr lang="en-GB" dirty="0"/>
            </a:br>
            <a:r>
              <a:rPr lang="en-GB" dirty="0"/>
              <a:t>(ssh root@168.119.104.123 -</a:t>
            </a:r>
            <a:r>
              <a:rPr lang="en-GB" dirty="0" err="1"/>
              <a:t>i</a:t>
            </a:r>
            <a:r>
              <a:rPr lang="en-GB" dirty="0"/>
              <a:t> ~/.ssh/id_ed25519_2018_10)</a:t>
            </a:r>
          </a:p>
          <a:p>
            <a:r>
              <a:rPr lang="en-GB" dirty="0"/>
              <a:t>apt update &amp;&amp; apt upgrade -y &amp;&amp; apt install -y </a:t>
            </a:r>
            <a:r>
              <a:rPr lang="en-GB" dirty="0" err="1"/>
              <a:t>docker.io</a:t>
            </a:r>
            <a:r>
              <a:rPr lang="en-GB" dirty="0"/>
              <a:t> docker-compose(-v2)</a:t>
            </a:r>
          </a:p>
          <a:p>
            <a:r>
              <a:rPr lang="en-GB" dirty="0" err="1"/>
              <a:t>mkdir</a:t>
            </a:r>
            <a:r>
              <a:rPr lang="en-GB" dirty="0"/>
              <a:t> </a:t>
            </a:r>
            <a:r>
              <a:rPr lang="en-GB" b="1" dirty="0" err="1"/>
              <a:t>wireguard</a:t>
            </a:r>
            <a:r>
              <a:rPr lang="en-GB" dirty="0"/>
              <a:t> &amp;&amp; cd </a:t>
            </a:r>
            <a:r>
              <a:rPr lang="en-GB" dirty="0" err="1"/>
              <a:t>wireguard</a:t>
            </a:r>
            <a:endParaRPr lang="en-GB" dirty="0"/>
          </a:p>
          <a:p>
            <a:r>
              <a:rPr lang="en-GB" dirty="0"/>
              <a:t>docker-</a:t>
            </a:r>
            <a:r>
              <a:rPr lang="en-GB" dirty="0" err="1"/>
              <a:t>compose.yaml</a:t>
            </a:r>
            <a:r>
              <a:rPr lang="en-GB" dirty="0"/>
              <a:t> (</a:t>
            </a:r>
            <a:r>
              <a:rPr lang="en-GB" dirty="0" err="1"/>
              <a:t>copy&amp;paste</a:t>
            </a:r>
            <a:r>
              <a:rPr lang="en-GB" dirty="0"/>
              <a:t> + </a:t>
            </a:r>
            <a:r>
              <a:rPr lang="en-GB" dirty="0" err="1"/>
              <a:t>anpassen</a:t>
            </a:r>
            <a:r>
              <a:rPr lang="en-GB" dirty="0"/>
              <a:t>!):</a:t>
            </a:r>
          </a:p>
          <a:p>
            <a:pPr lvl="1"/>
            <a:r>
              <a:rPr lang="en-GB" dirty="0">
                <a:hlinkClick r:id="rId3"/>
              </a:rPr>
              <a:t>https://github.com/linuxserver/docker-wireguard?tab=readme-ov-file#docker-compose-recommended-click-here-for-more-info</a:t>
            </a:r>
            <a:r>
              <a:rPr lang="en-GB" dirty="0"/>
              <a:t> </a:t>
            </a:r>
          </a:p>
          <a:p>
            <a:pPr lvl="1"/>
            <a:r>
              <a:rPr lang="en-GB" dirty="0"/>
              <a:t>docker-compose up -d &amp;&amp; docker exec -it </a:t>
            </a:r>
            <a:r>
              <a:rPr lang="en-GB" dirty="0" err="1"/>
              <a:t>wireguard</a:t>
            </a:r>
            <a:r>
              <a:rPr lang="en-GB" dirty="0"/>
              <a:t> /app/show-peer 1 </a:t>
            </a:r>
            <a:r>
              <a:rPr lang="en-GB" dirty="0">
                <a:sym typeface="Wingdings" pitchFamily="2" charset="2"/>
              </a:rPr>
              <a:t> QR-Code</a:t>
            </a:r>
          </a:p>
          <a:p>
            <a:pPr lvl="1"/>
            <a:r>
              <a:rPr lang="en-GB" dirty="0"/>
              <a:t>cat config/peer1/peer1.conf</a:t>
            </a:r>
            <a:r>
              <a:rPr lang="en-GB" dirty="0">
                <a:sym typeface="Wingdings" pitchFamily="2" charset="2"/>
              </a:rPr>
              <a:t>  Config </a:t>
            </a:r>
            <a:r>
              <a:rPr lang="en-GB" dirty="0" err="1">
                <a:sym typeface="Wingdings" pitchFamily="2" charset="2"/>
              </a:rPr>
              <a:t>als</a:t>
            </a:r>
            <a:r>
              <a:rPr lang="en-GB" dirty="0">
                <a:sym typeface="Wingdings" pitchFamily="2" charset="2"/>
              </a:rPr>
              <a:t> Text</a:t>
            </a:r>
          </a:p>
          <a:p>
            <a:pPr lvl="1"/>
            <a:r>
              <a:rPr lang="en-GB" dirty="0">
                <a:sym typeface="Wingdings" pitchFamily="2" charset="2"/>
              </a:rPr>
              <a:t>Check: </a:t>
            </a:r>
            <a:r>
              <a:rPr lang="en-GB" dirty="0">
                <a:sym typeface="Wingdings" pitchFamily="2" charset="2"/>
                <a:hlinkClick r:id="rId4"/>
              </a:rPr>
              <a:t>https://myip.ms/</a:t>
            </a:r>
            <a:r>
              <a:rPr lang="en-GB" dirty="0">
                <a:sym typeface="Wingdings" pitchFamily="2" charset="2"/>
              </a:rPr>
              <a:t> (</a:t>
            </a:r>
            <a:r>
              <a:rPr lang="en-GB" dirty="0" err="1">
                <a:sym typeface="Wingdings" pitchFamily="2" charset="2"/>
              </a:rPr>
              <a:t>oder</a:t>
            </a:r>
            <a:r>
              <a:rPr lang="en-GB" dirty="0">
                <a:sym typeface="Wingdings" pitchFamily="2" charset="2"/>
              </a:rPr>
              <a:t>: curl </a:t>
            </a:r>
            <a:r>
              <a:rPr lang="en-GB" dirty="0" err="1">
                <a:sym typeface="Wingdings" pitchFamily="2" charset="2"/>
              </a:rPr>
              <a:t>wtfismyip.com</a:t>
            </a:r>
            <a:r>
              <a:rPr lang="en-GB" dirty="0">
                <a:sym typeface="Wingdings" pitchFamily="2" charset="2"/>
              </a:rPr>
              <a:t>/text)</a:t>
            </a:r>
          </a:p>
          <a:p>
            <a:pPr lvl="1"/>
            <a:r>
              <a:rPr lang="en-GB" dirty="0">
                <a:sym typeface="Wingdings" pitchFamily="2" charset="2"/>
              </a:rPr>
              <a:t>Check: docker exec -it </a:t>
            </a:r>
            <a:r>
              <a:rPr lang="en-GB" dirty="0" err="1">
                <a:sym typeface="Wingdings" pitchFamily="2" charset="2"/>
              </a:rPr>
              <a:t>wireguard</a:t>
            </a:r>
            <a:r>
              <a:rPr lang="en-GB" dirty="0">
                <a:sym typeface="Wingdings" pitchFamily="2" charset="2"/>
              </a:rPr>
              <a:t> </a:t>
            </a:r>
            <a:r>
              <a:rPr lang="en-GB" dirty="0" err="1">
                <a:sym typeface="Wingdings" pitchFamily="2" charset="2"/>
              </a:rPr>
              <a:t>wg</a:t>
            </a:r>
            <a:endParaRPr lang="en-DE" dirty="0"/>
          </a:p>
        </p:txBody>
      </p:sp>
      <p:sp>
        <p:nvSpPr>
          <p:cNvPr id="5" name="TextBox 4">
            <a:extLst>
              <a:ext uri="{FF2B5EF4-FFF2-40B4-BE49-F238E27FC236}">
                <a16:creationId xmlns:a16="http://schemas.microsoft.com/office/drawing/2014/main" id="{A0AAEBC2-8095-4094-E5DE-4AD73E25A5AE}"/>
              </a:ext>
            </a:extLst>
          </p:cNvPr>
          <p:cNvSpPr txBox="1"/>
          <p:nvPr/>
        </p:nvSpPr>
        <p:spPr>
          <a:xfrm>
            <a:off x="2312276" y="1104638"/>
            <a:ext cx="6096000" cy="369332"/>
          </a:xfrm>
          <a:prstGeom prst="rect">
            <a:avLst/>
          </a:prstGeom>
          <a:noFill/>
        </p:spPr>
        <p:txBody>
          <a:bodyPr wrap="square">
            <a:spAutoFit/>
          </a:bodyPr>
          <a:lstStyle/>
          <a:p>
            <a:r>
              <a:rPr lang="en-DE" dirty="0"/>
              <a:t>🥰 </a:t>
            </a:r>
          </a:p>
        </p:txBody>
      </p:sp>
    </p:spTree>
    <p:extLst>
      <p:ext uri="{BB962C8B-B14F-4D97-AF65-F5344CB8AC3E}">
        <p14:creationId xmlns:p14="http://schemas.microsoft.com/office/powerpoint/2010/main" val="13995544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563B-8B12-AE88-41A8-07C27A4CFACC}"/>
              </a:ext>
            </a:extLst>
          </p:cNvPr>
          <p:cNvSpPr>
            <a:spLocks noGrp="1"/>
          </p:cNvSpPr>
          <p:nvPr>
            <p:ph type="title"/>
          </p:nvPr>
        </p:nvSpPr>
        <p:spPr>
          <a:xfrm>
            <a:off x="1084136" y="484632"/>
            <a:ext cx="10058400" cy="1609344"/>
          </a:xfrm>
        </p:spPr>
        <p:txBody>
          <a:bodyPr/>
          <a:lstStyle/>
          <a:p>
            <a:r>
              <a:rPr lang="en-DE" dirty="0"/>
              <a:t>Live	Pi-hole</a:t>
            </a:r>
          </a:p>
        </p:txBody>
      </p:sp>
      <p:sp>
        <p:nvSpPr>
          <p:cNvPr id="3" name="Content Placeholder 2">
            <a:extLst>
              <a:ext uri="{FF2B5EF4-FFF2-40B4-BE49-F238E27FC236}">
                <a16:creationId xmlns:a16="http://schemas.microsoft.com/office/drawing/2014/main" id="{44DAD4BE-3E5C-B073-82E4-C8A8045731AC}"/>
              </a:ext>
            </a:extLst>
          </p:cNvPr>
          <p:cNvSpPr>
            <a:spLocks noGrp="1"/>
          </p:cNvSpPr>
          <p:nvPr>
            <p:ph idx="1"/>
          </p:nvPr>
        </p:nvSpPr>
        <p:spPr>
          <a:xfrm>
            <a:off x="1069848" y="2121408"/>
            <a:ext cx="10058400" cy="4636744"/>
          </a:xfrm>
        </p:spPr>
        <p:txBody>
          <a:bodyPr>
            <a:normAutofit lnSpcReduction="10000"/>
          </a:bodyPr>
          <a:lstStyle/>
          <a:p>
            <a:r>
              <a:rPr lang="en-GB" dirty="0" err="1"/>
              <a:t>mkdir</a:t>
            </a:r>
            <a:r>
              <a:rPr lang="en-GB" dirty="0"/>
              <a:t> </a:t>
            </a:r>
            <a:r>
              <a:rPr lang="en-GB" b="1" dirty="0" err="1"/>
              <a:t>pihole</a:t>
            </a:r>
            <a:r>
              <a:rPr lang="en-GB" dirty="0"/>
              <a:t> &amp;&amp; cd </a:t>
            </a:r>
            <a:r>
              <a:rPr lang="en-GB" dirty="0" err="1"/>
              <a:t>pihole</a:t>
            </a:r>
            <a:endParaRPr lang="en-GB" dirty="0"/>
          </a:p>
          <a:p>
            <a:r>
              <a:rPr lang="en-GB" dirty="0"/>
              <a:t>docker-</a:t>
            </a:r>
            <a:r>
              <a:rPr lang="en-GB" dirty="0" err="1"/>
              <a:t>compose.yaml</a:t>
            </a:r>
            <a:r>
              <a:rPr lang="en-GB" dirty="0"/>
              <a:t> (</a:t>
            </a:r>
            <a:r>
              <a:rPr lang="en-GB" dirty="0" err="1"/>
              <a:t>copy&amp;paste</a:t>
            </a:r>
            <a:r>
              <a:rPr lang="en-GB" dirty="0"/>
              <a:t> + </a:t>
            </a:r>
            <a:r>
              <a:rPr lang="en-GB" dirty="0" err="1"/>
              <a:t>anpassen</a:t>
            </a:r>
            <a:r>
              <a:rPr lang="en-GB" dirty="0"/>
              <a:t>!):</a:t>
            </a:r>
          </a:p>
          <a:p>
            <a:pPr lvl="1"/>
            <a:r>
              <a:rPr lang="en-GB" dirty="0">
                <a:hlinkClick r:id="rId2"/>
              </a:rPr>
              <a:t>https://github.com/pi-hole/docker-pi-hole?tab=readme-ov-file#quick-start</a:t>
            </a:r>
            <a:endParaRPr lang="en-GB" dirty="0"/>
          </a:p>
          <a:p>
            <a:pPr lvl="1"/>
            <a:r>
              <a:rPr lang="en-GB" dirty="0"/>
              <a:t>docker-compose pull</a:t>
            </a:r>
          </a:p>
          <a:p>
            <a:pPr lvl="1"/>
            <a:r>
              <a:rPr lang="en-GB" dirty="0" err="1"/>
              <a:t>systemctl</a:t>
            </a:r>
            <a:r>
              <a:rPr lang="en-GB" dirty="0"/>
              <a:t> stop </a:t>
            </a:r>
            <a:r>
              <a:rPr lang="en-GB" dirty="0" err="1"/>
              <a:t>systemd-resolved.service</a:t>
            </a:r>
            <a:r>
              <a:rPr lang="en-GB" dirty="0"/>
              <a:t> &amp;&amp; </a:t>
            </a:r>
            <a:r>
              <a:rPr lang="en-GB" dirty="0" err="1"/>
              <a:t>systemctl</a:t>
            </a:r>
            <a:r>
              <a:rPr lang="en-GB" dirty="0"/>
              <a:t> disable </a:t>
            </a:r>
            <a:r>
              <a:rPr lang="en-GB" dirty="0" err="1"/>
              <a:t>systemd-resolved.service</a:t>
            </a:r>
            <a:endParaRPr lang="en-GB" dirty="0"/>
          </a:p>
          <a:p>
            <a:pPr lvl="1"/>
            <a:r>
              <a:rPr lang="en-GB" dirty="0"/>
              <a:t>vim /etc/</a:t>
            </a:r>
            <a:r>
              <a:rPr lang="en-GB" dirty="0" err="1"/>
              <a:t>resolv.conf</a:t>
            </a:r>
            <a:r>
              <a:rPr lang="en-GB" dirty="0"/>
              <a:t> </a:t>
            </a:r>
            <a:r>
              <a:rPr lang="en-GB" dirty="0">
                <a:sym typeface="Wingdings" pitchFamily="2" charset="2"/>
              </a:rPr>
              <a:t> nameserver 127.0.0.1</a:t>
            </a:r>
            <a:endParaRPr lang="en-GB" dirty="0"/>
          </a:p>
          <a:p>
            <a:pPr lvl="1"/>
            <a:r>
              <a:rPr lang="en-GB" dirty="0"/>
              <a:t>docker-compose up -d</a:t>
            </a:r>
          </a:p>
          <a:p>
            <a:pPr lvl="1"/>
            <a:r>
              <a:rPr lang="en-GB" dirty="0"/>
              <a:t>Check: </a:t>
            </a:r>
            <a:r>
              <a:rPr lang="en-GB" dirty="0">
                <a:hlinkClick r:id="rId3"/>
              </a:rPr>
              <a:t>http://168.119.104.123/admin/login.php</a:t>
            </a:r>
            <a:r>
              <a:rPr lang="en-GB" dirty="0"/>
              <a:t> </a:t>
            </a:r>
          </a:p>
          <a:p>
            <a:pPr lvl="1"/>
            <a:r>
              <a:rPr lang="en-GB" dirty="0"/>
              <a:t>Check </a:t>
            </a:r>
            <a:r>
              <a:rPr lang="en-GB" dirty="0" err="1"/>
              <a:t>mit</a:t>
            </a:r>
            <a:r>
              <a:rPr lang="en-GB" dirty="0"/>
              <a:t> VPN: </a:t>
            </a:r>
            <a:r>
              <a:rPr lang="en-GB" dirty="0">
                <a:hlinkClick r:id="rId4"/>
              </a:rPr>
              <a:t>http://10.1.0.1/admin/login.php</a:t>
            </a:r>
            <a:r>
              <a:rPr lang="en-GB" dirty="0"/>
              <a:t> </a:t>
            </a:r>
          </a:p>
          <a:p>
            <a:pPr lvl="1"/>
            <a:r>
              <a:rPr lang="en-GB" dirty="0" err="1"/>
              <a:t>Passwort</a:t>
            </a:r>
            <a:r>
              <a:rPr lang="en-GB" dirty="0"/>
              <a:t>: docker logs </a:t>
            </a:r>
            <a:r>
              <a:rPr lang="en-GB" dirty="0" err="1"/>
              <a:t>pihole</a:t>
            </a:r>
            <a:r>
              <a:rPr lang="en-GB" dirty="0"/>
              <a:t> 2&gt;&amp;1 | grep "Assigning random password”</a:t>
            </a:r>
          </a:p>
          <a:p>
            <a:pPr lvl="1"/>
            <a:r>
              <a:rPr lang="en-GB" dirty="0"/>
              <a:t>GANZ WICHTIG: </a:t>
            </a:r>
            <a:r>
              <a:rPr lang="en-GB" dirty="0">
                <a:hlinkClick r:id="rId5"/>
              </a:rPr>
              <a:t>http://10.1.0.1/admin/settings.php?tab=dns</a:t>
            </a:r>
            <a:r>
              <a:rPr lang="en-GB" dirty="0"/>
              <a:t> </a:t>
            </a:r>
          </a:p>
          <a:p>
            <a:pPr lvl="1"/>
            <a:r>
              <a:rPr lang="en-GB" dirty="0"/>
              <a:t>vim etc-</a:t>
            </a:r>
            <a:r>
              <a:rPr lang="en-GB" dirty="0" err="1"/>
              <a:t>pihole</a:t>
            </a:r>
            <a:r>
              <a:rPr lang="en-GB" dirty="0"/>
              <a:t>/</a:t>
            </a:r>
            <a:r>
              <a:rPr lang="en-GB" dirty="0" err="1"/>
              <a:t>setupVars.conf</a:t>
            </a:r>
            <a:r>
              <a:rPr lang="en-GB" dirty="0"/>
              <a:t> </a:t>
            </a:r>
            <a:r>
              <a:rPr lang="en-GB" dirty="0">
                <a:sym typeface="Wingdings" pitchFamily="2" charset="2"/>
              </a:rPr>
              <a:t> IPV4_ADDRESS=0.0.0.0</a:t>
            </a:r>
          </a:p>
          <a:p>
            <a:pPr lvl="1"/>
            <a:r>
              <a:rPr lang="en-GB" dirty="0"/>
              <a:t>docker restart </a:t>
            </a:r>
            <a:r>
              <a:rPr lang="en-GB" dirty="0" err="1"/>
              <a:t>wireguard</a:t>
            </a:r>
            <a:r>
              <a:rPr lang="en-GB" dirty="0"/>
              <a:t> </a:t>
            </a:r>
            <a:r>
              <a:rPr lang="en-GB" dirty="0" err="1"/>
              <a:t>pihole</a:t>
            </a:r>
            <a:endParaRPr lang="en-GB" dirty="0"/>
          </a:p>
          <a:p>
            <a:pPr lvl="1"/>
            <a:r>
              <a:rPr lang="en-GB" dirty="0"/>
              <a:t>Check: dig </a:t>
            </a:r>
            <a:r>
              <a:rPr lang="en-GB" dirty="0" err="1"/>
              <a:t>wetrack.it</a:t>
            </a:r>
            <a:r>
              <a:rPr lang="en-GB" dirty="0"/>
              <a:t> +short ; dig </a:t>
            </a:r>
            <a:r>
              <a:rPr lang="en-GB" dirty="0" err="1"/>
              <a:t>wetrack.it</a:t>
            </a:r>
            <a:r>
              <a:rPr lang="en-GB" dirty="0"/>
              <a:t> +short @9.9.9.9</a:t>
            </a:r>
          </a:p>
          <a:p>
            <a:endParaRPr lang="en-DE" dirty="0"/>
          </a:p>
        </p:txBody>
      </p:sp>
      <p:pic>
        <p:nvPicPr>
          <p:cNvPr id="4" name="Picture 3">
            <a:extLst>
              <a:ext uri="{FF2B5EF4-FFF2-40B4-BE49-F238E27FC236}">
                <a16:creationId xmlns:a16="http://schemas.microsoft.com/office/drawing/2014/main" id="{9960A0B9-CD81-9394-273E-532908005A23}"/>
              </a:ext>
            </a:extLst>
          </p:cNvPr>
          <p:cNvPicPr>
            <a:picLocks noChangeAspect="1"/>
          </p:cNvPicPr>
          <p:nvPr/>
        </p:nvPicPr>
        <p:blipFill>
          <a:blip r:embed="rId6"/>
          <a:stretch>
            <a:fillRect/>
          </a:stretch>
        </p:blipFill>
        <p:spPr>
          <a:xfrm>
            <a:off x="8171574" y="5389678"/>
            <a:ext cx="3024150" cy="1207036"/>
          </a:xfrm>
          <a:prstGeom prst="rect">
            <a:avLst/>
          </a:prstGeom>
        </p:spPr>
      </p:pic>
      <p:sp>
        <p:nvSpPr>
          <p:cNvPr id="6" name="TextBox 5">
            <a:extLst>
              <a:ext uri="{FF2B5EF4-FFF2-40B4-BE49-F238E27FC236}">
                <a16:creationId xmlns:a16="http://schemas.microsoft.com/office/drawing/2014/main" id="{88263593-F54B-2C27-D96D-B3393628BBD0}"/>
              </a:ext>
            </a:extLst>
          </p:cNvPr>
          <p:cNvSpPr txBox="1"/>
          <p:nvPr/>
        </p:nvSpPr>
        <p:spPr>
          <a:xfrm>
            <a:off x="2312276" y="1104638"/>
            <a:ext cx="6096000" cy="369332"/>
          </a:xfrm>
          <a:prstGeom prst="rect">
            <a:avLst/>
          </a:prstGeom>
          <a:noFill/>
        </p:spPr>
        <p:txBody>
          <a:bodyPr wrap="square">
            <a:spAutoFit/>
          </a:bodyPr>
          <a:lstStyle/>
          <a:p>
            <a:r>
              <a:rPr lang="en-DE" dirty="0"/>
              <a:t>🥰 </a:t>
            </a:r>
          </a:p>
        </p:txBody>
      </p:sp>
    </p:spTree>
    <p:extLst>
      <p:ext uri="{BB962C8B-B14F-4D97-AF65-F5344CB8AC3E}">
        <p14:creationId xmlns:p14="http://schemas.microsoft.com/office/powerpoint/2010/main" val="3469837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90FE6-3997-8B3B-EEA1-CEEAFBB427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E553CD-BC92-D961-D7F6-D20892611399}"/>
              </a:ext>
            </a:extLst>
          </p:cNvPr>
          <p:cNvSpPr>
            <a:spLocks noGrp="1"/>
          </p:cNvSpPr>
          <p:nvPr>
            <p:ph type="title"/>
          </p:nvPr>
        </p:nvSpPr>
        <p:spPr/>
        <p:txBody>
          <a:bodyPr>
            <a:normAutofit/>
          </a:bodyPr>
          <a:lstStyle/>
          <a:p>
            <a:r>
              <a:rPr lang="en-DE" dirty="0"/>
              <a:t>Client: Geräte und apps</a:t>
            </a:r>
          </a:p>
        </p:txBody>
      </p:sp>
      <p:sp>
        <p:nvSpPr>
          <p:cNvPr id="3" name="Content Placeholder 2">
            <a:extLst>
              <a:ext uri="{FF2B5EF4-FFF2-40B4-BE49-F238E27FC236}">
                <a16:creationId xmlns:a16="http://schemas.microsoft.com/office/drawing/2014/main" id="{5E26B713-ACB0-6670-6CA9-1DEF7DE17E79}"/>
              </a:ext>
            </a:extLst>
          </p:cNvPr>
          <p:cNvSpPr>
            <a:spLocks noGrp="1"/>
          </p:cNvSpPr>
          <p:nvPr>
            <p:ph idx="1"/>
          </p:nvPr>
        </p:nvSpPr>
        <p:spPr/>
        <p:txBody>
          <a:bodyPr/>
          <a:lstStyle/>
          <a:p>
            <a:r>
              <a:rPr lang="en-DE" sz="2000" u="sng" dirty="0"/>
              <a:t>Keine App </a:t>
            </a:r>
            <a:r>
              <a:rPr lang="en-DE" sz="2000" dirty="0"/>
              <a:t>für Pi-Hole notwendig – funktioniert mit jedem Gerät!</a:t>
            </a:r>
          </a:p>
          <a:p>
            <a:r>
              <a:rPr lang="en-GB" sz="2400" u="sng" dirty="0" err="1"/>
              <a:t>Kostenlose</a:t>
            </a:r>
            <a:r>
              <a:rPr lang="en-GB" sz="2400" dirty="0"/>
              <a:t> </a:t>
            </a:r>
            <a:r>
              <a:rPr lang="en-GB" sz="2400" dirty="0" err="1"/>
              <a:t>WireGuard</a:t>
            </a:r>
            <a:r>
              <a:rPr lang="en-GB" sz="2400" dirty="0"/>
              <a:t> (VPN) </a:t>
            </a:r>
            <a:r>
              <a:rPr lang="en-GB" sz="2400" u="sng" dirty="0"/>
              <a:t>App</a:t>
            </a:r>
            <a:r>
              <a:rPr lang="en-GB" sz="2400" dirty="0"/>
              <a:t> für</a:t>
            </a:r>
          </a:p>
          <a:p>
            <a:pPr lvl="1"/>
            <a:r>
              <a:rPr lang="en-GB" sz="2000" dirty="0"/>
              <a:t>Smartphones (iOS, Android)</a:t>
            </a:r>
          </a:p>
          <a:p>
            <a:pPr lvl="1"/>
            <a:r>
              <a:rPr lang="en-GB" sz="2000" dirty="0"/>
              <a:t>PCs (Windows, Linux, MacOS)</a:t>
            </a:r>
            <a:endParaRPr lang="en-DE" sz="2000" dirty="0"/>
          </a:p>
          <a:p>
            <a:endParaRPr lang="en-DE" sz="2000" dirty="0"/>
          </a:p>
          <a:p>
            <a:endParaRPr lang="en-DE" dirty="0"/>
          </a:p>
        </p:txBody>
      </p:sp>
      <p:grpSp>
        <p:nvGrpSpPr>
          <p:cNvPr id="5" name="Group 4">
            <a:extLst>
              <a:ext uri="{FF2B5EF4-FFF2-40B4-BE49-F238E27FC236}">
                <a16:creationId xmlns:a16="http://schemas.microsoft.com/office/drawing/2014/main" id="{09EB54E3-CF98-F9CC-530C-41A5197D3C48}"/>
              </a:ext>
            </a:extLst>
          </p:cNvPr>
          <p:cNvGrpSpPr/>
          <p:nvPr/>
        </p:nvGrpSpPr>
        <p:grpSpPr>
          <a:xfrm>
            <a:off x="9410713" y="4245246"/>
            <a:ext cx="1491769" cy="1491769"/>
            <a:chOff x="447387" y="2476500"/>
            <a:chExt cx="3251200" cy="3251200"/>
          </a:xfrm>
        </p:grpSpPr>
        <p:pic>
          <p:nvPicPr>
            <p:cNvPr id="6" name="Picture 18">
              <a:extLst>
                <a:ext uri="{FF2B5EF4-FFF2-40B4-BE49-F238E27FC236}">
                  <a16:creationId xmlns:a16="http://schemas.microsoft.com/office/drawing/2014/main" id="{41595603-C340-7ED6-C8D3-05287D9779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387" y="2476500"/>
              <a:ext cx="3251200" cy="325120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2AA3A4E1-CE72-CFFA-D7C6-F42F1341A4A7}"/>
                </a:ext>
              </a:extLst>
            </p:cNvPr>
            <p:cNvGrpSpPr/>
            <p:nvPr/>
          </p:nvGrpSpPr>
          <p:grpSpPr>
            <a:xfrm>
              <a:off x="1576271" y="3638500"/>
              <a:ext cx="993431" cy="927200"/>
              <a:chOff x="1576272" y="4426772"/>
              <a:chExt cx="993431" cy="927200"/>
            </a:xfrm>
          </p:grpSpPr>
          <p:pic>
            <p:nvPicPr>
              <p:cNvPr id="8" name="Picture 6" descr="A flat robot head, a bright sea green semicircle with antennas and small holes for eyes.">
                <a:extLst>
                  <a:ext uri="{FF2B5EF4-FFF2-40B4-BE49-F238E27FC236}">
                    <a16:creationId xmlns:a16="http://schemas.microsoft.com/office/drawing/2014/main" id="{1BE67526-E2C7-BE3D-2799-E19BF9F041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6272" y="4795680"/>
                <a:ext cx="993431" cy="55829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The word &quot;iOS&quot; in black San Francisco neo-grotesque sans-serif font.">
                <a:extLst>
                  <a:ext uri="{FF2B5EF4-FFF2-40B4-BE49-F238E27FC236}">
                    <a16:creationId xmlns:a16="http://schemas.microsoft.com/office/drawing/2014/main" id="{616074DC-B7B7-BD6F-ECFC-7592F1E0AC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5106" y="4426772"/>
                <a:ext cx="615764" cy="30377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4" name="Group 13">
            <a:extLst>
              <a:ext uri="{FF2B5EF4-FFF2-40B4-BE49-F238E27FC236}">
                <a16:creationId xmlns:a16="http://schemas.microsoft.com/office/drawing/2014/main" id="{00AA8D01-BD8B-9F38-DD46-31DDE3132378}"/>
              </a:ext>
            </a:extLst>
          </p:cNvPr>
          <p:cNvGrpSpPr/>
          <p:nvPr/>
        </p:nvGrpSpPr>
        <p:grpSpPr>
          <a:xfrm>
            <a:off x="5456520" y="4456807"/>
            <a:ext cx="3882653" cy="2293909"/>
            <a:chOff x="2967429" y="3176844"/>
            <a:chExt cx="6318082" cy="3732784"/>
          </a:xfrm>
        </p:grpSpPr>
        <p:pic>
          <p:nvPicPr>
            <p:cNvPr id="16" name="Picture 22">
              <a:extLst>
                <a:ext uri="{FF2B5EF4-FFF2-40B4-BE49-F238E27FC236}">
                  <a16:creationId xmlns:a16="http://schemas.microsoft.com/office/drawing/2014/main" id="{9DC9A651-92EA-2534-2AEA-DA86C6999C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429" y="3176844"/>
              <a:ext cx="6318082" cy="373278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a:extLst>
                <a:ext uri="{FF2B5EF4-FFF2-40B4-BE49-F238E27FC236}">
                  <a16:creationId xmlns:a16="http://schemas.microsoft.com/office/drawing/2014/main" id="{E740EBB2-2567-5F87-B41D-541A553DBC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08041" y="3977665"/>
              <a:ext cx="2118429" cy="44910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4">
              <a:extLst>
                <a:ext uri="{FF2B5EF4-FFF2-40B4-BE49-F238E27FC236}">
                  <a16:creationId xmlns:a16="http://schemas.microsoft.com/office/drawing/2014/main" id="{4AEC33D8-64EF-1FCA-1E94-5811256914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26558" y="5335656"/>
              <a:ext cx="1442434" cy="34041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6" descr="Tux the penguin">
              <a:extLst>
                <a:ext uri="{FF2B5EF4-FFF2-40B4-BE49-F238E27FC236}">
                  <a16:creationId xmlns:a16="http://schemas.microsoft.com/office/drawing/2014/main" id="{BCCCCAA5-3667-2533-2419-B484305DF9A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97674" y="4677214"/>
              <a:ext cx="645993" cy="770885"/>
            </a:xfrm>
            <a:prstGeom prst="rect">
              <a:avLst/>
            </a:prstGeom>
            <a:noFill/>
            <a:extLst>
              <a:ext uri="{909E8E84-426E-40DD-AFC4-6F175D3DCCD1}">
                <a14:hiddenFill xmlns:a14="http://schemas.microsoft.com/office/drawing/2010/main">
                  <a:solidFill>
                    <a:srgbClr val="FFFFFF"/>
                  </a:solidFill>
                </a14:hiddenFill>
              </a:ext>
            </a:extLst>
          </p:spPr>
        </p:pic>
      </p:grpSp>
      <p:pic>
        <p:nvPicPr>
          <p:cNvPr id="23" name="Picture 2">
            <a:extLst>
              <a:ext uri="{FF2B5EF4-FFF2-40B4-BE49-F238E27FC236}">
                <a16:creationId xmlns:a16="http://schemas.microsoft.com/office/drawing/2014/main" id="{FDE67085-E6B9-0E8A-435B-B157FA99DC6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56521" y="3116922"/>
            <a:ext cx="2794000" cy="4953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Arrow Connector 23">
            <a:extLst>
              <a:ext uri="{FF2B5EF4-FFF2-40B4-BE49-F238E27FC236}">
                <a16:creationId xmlns:a16="http://schemas.microsoft.com/office/drawing/2014/main" id="{41F7F325-736B-21B9-A2C4-959BEC578005}"/>
              </a:ext>
            </a:extLst>
          </p:cNvPr>
          <p:cNvCxnSpPr>
            <a:cxnSpLocks/>
          </p:cNvCxnSpPr>
          <p:nvPr/>
        </p:nvCxnSpPr>
        <p:spPr>
          <a:xfrm>
            <a:off x="8492743" y="3685573"/>
            <a:ext cx="1214174" cy="991530"/>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3DE11EF-CF4C-1E44-D6BF-CEE734BF7A22}"/>
              </a:ext>
            </a:extLst>
          </p:cNvPr>
          <p:cNvCxnSpPr>
            <a:cxnSpLocks/>
          </p:cNvCxnSpPr>
          <p:nvPr/>
        </p:nvCxnSpPr>
        <p:spPr>
          <a:xfrm>
            <a:off x="6896964" y="3812663"/>
            <a:ext cx="190053" cy="735390"/>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6A86D14-6A3E-4082-A310-57F9A5FBE8C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85279" y="1728891"/>
            <a:ext cx="546100" cy="81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914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A222E-E8AD-44BA-892D-0934464E8B23}"/>
              </a:ext>
            </a:extLst>
          </p:cNvPr>
          <p:cNvSpPr>
            <a:spLocks noGrp="1"/>
          </p:cNvSpPr>
          <p:nvPr>
            <p:ph type="title"/>
          </p:nvPr>
        </p:nvSpPr>
        <p:spPr/>
        <p:txBody>
          <a:bodyPr/>
          <a:lstStyle/>
          <a:p>
            <a:r>
              <a:rPr lang="en-GB" dirty="0"/>
              <a:t>N</a:t>
            </a:r>
            <a:r>
              <a:rPr lang="en-DE" dirty="0"/>
              <a:t>acharbeiten!</a:t>
            </a:r>
          </a:p>
        </p:txBody>
      </p:sp>
      <p:sp>
        <p:nvSpPr>
          <p:cNvPr id="3" name="Content Placeholder 2">
            <a:extLst>
              <a:ext uri="{FF2B5EF4-FFF2-40B4-BE49-F238E27FC236}">
                <a16:creationId xmlns:a16="http://schemas.microsoft.com/office/drawing/2014/main" id="{20A96F98-6E2B-E10A-3578-0EA4E305E19A}"/>
              </a:ext>
            </a:extLst>
          </p:cNvPr>
          <p:cNvSpPr>
            <a:spLocks noGrp="1"/>
          </p:cNvSpPr>
          <p:nvPr>
            <p:ph idx="1"/>
          </p:nvPr>
        </p:nvSpPr>
        <p:spPr>
          <a:xfrm>
            <a:off x="1069848" y="2121407"/>
            <a:ext cx="10058400" cy="4479089"/>
          </a:xfrm>
        </p:spPr>
        <p:txBody>
          <a:bodyPr>
            <a:normAutofit lnSpcReduction="10000"/>
          </a:bodyPr>
          <a:lstStyle/>
          <a:p>
            <a:r>
              <a:rPr lang="en-GB" b="1" dirty="0" err="1"/>
              <a:t>sshd</a:t>
            </a:r>
            <a:endParaRPr lang="en-GB" b="1" dirty="0"/>
          </a:p>
          <a:p>
            <a:pPr lvl="1"/>
            <a:r>
              <a:rPr lang="en-GB" dirty="0" err="1"/>
              <a:t>sed</a:t>
            </a:r>
            <a:r>
              <a:rPr lang="en-GB" dirty="0"/>
              <a:t> -</a:t>
            </a:r>
            <a:r>
              <a:rPr lang="en-GB" dirty="0" err="1"/>
              <a:t>i</a:t>
            </a:r>
            <a:r>
              <a:rPr lang="en-GB" dirty="0"/>
              <a:t> -e '/^</a:t>
            </a:r>
            <a:r>
              <a:rPr lang="en-GB" dirty="0" err="1"/>
              <a:t>PasswordAuthentication</a:t>
            </a:r>
            <a:r>
              <a:rPr lang="en-GB" dirty="0"/>
              <a:t>/s/^.*$/</a:t>
            </a:r>
            <a:r>
              <a:rPr lang="en-GB" dirty="0" err="1"/>
              <a:t>PasswordAuthentication</a:t>
            </a:r>
            <a:r>
              <a:rPr lang="en-GB" dirty="0"/>
              <a:t> no/' /etc/ssh/</a:t>
            </a:r>
            <a:r>
              <a:rPr lang="en-GB" dirty="0" err="1"/>
              <a:t>sshd_config</a:t>
            </a:r>
            <a:endParaRPr lang="en-GB" dirty="0"/>
          </a:p>
          <a:p>
            <a:pPr lvl="1"/>
            <a:r>
              <a:rPr lang="en-GB" dirty="0" err="1"/>
              <a:t>sed</a:t>
            </a:r>
            <a:r>
              <a:rPr lang="en-GB" dirty="0"/>
              <a:t> -</a:t>
            </a:r>
            <a:r>
              <a:rPr lang="en-GB" dirty="0" err="1"/>
              <a:t>i</a:t>
            </a:r>
            <a:r>
              <a:rPr lang="en-GB" dirty="0"/>
              <a:t> -e '/^#</a:t>
            </a:r>
            <a:r>
              <a:rPr lang="en-GB" dirty="0" err="1"/>
              <a:t>MaxAuthTries</a:t>
            </a:r>
            <a:r>
              <a:rPr lang="en-GB" dirty="0"/>
              <a:t>/s/^.*$/</a:t>
            </a:r>
            <a:r>
              <a:rPr lang="en-GB" dirty="0" err="1"/>
              <a:t>MaxAuthTries</a:t>
            </a:r>
            <a:r>
              <a:rPr lang="en-GB" dirty="0"/>
              <a:t> 2/' /etc/ssh/</a:t>
            </a:r>
            <a:r>
              <a:rPr lang="en-GB" dirty="0" err="1"/>
              <a:t>sshd_config</a:t>
            </a:r>
            <a:endParaRPr lang="en-GB" dirty="0"/>
          </a:p>
          <a:p>
            <a:pPr lvl="1"/>
            <a:r>
              <a:rPr lang="en-GB" dirty="0" err="1"/>
              <a:t>sed</a:t>
            </a:r>
            <a:r>
              <a:rPr lang="en-GB" dirty="0"/>
              <a:t> -</a:t>
            </a:r>
            <a:r>
              <a:rPr lang="en-GB" dirty="0" err="1"/>
              <a:t>i</a:t>
            </a:r>
            <a:r>
              <a:rPr lang="en-GB" dirty="0"/>
              <a:t> -e '/^#Port 22/s/^.*$/Port 65432/g' /etc/ssh/</a:t>
            </a:r>
            <a:r>
              <a:rPr lang="en-GB" dirty="0" err="1"/>
              <a:t>sshd_config</a:t>
            </a:r>
            <a:endParaRPr lang="en-GB" dirty="0"/>
          </a:p>
          <a:p>
            <a:r>
              <a:rPr lang="en-GB" dirty="0"/>
              <a:t>OS:</a:t>
            </a:r>
          </a:p>
          <a:p>
            <a:pPr lvl="1"/>
            <a:r>
              <a:rPr lang="en-GB" dirty="0"/>
              <a:t>snap install canonical-</a:t>
            </a:r>
            <a:r>
              <a:rPr lang="en-GB" dirty="0" err="1"/>
              <a:t>livepatch</a:t>
            </a:r>
            <a:r>
              <a:rPr lang="en-GB" dirty="0"/>
              <a:t> &amp;&amp; canonical-</a:t>
            </a:r>
            <a:r>
              <a:rPr lang="en-GB" dirty="0" err="1"/>
              <a:t>livepatch</a:t>
            </a:r>
            <a:r>
              <a:rPr lang="en-GB" dirty="0"/>
              <a:t> enable xyz123</a:t>
            </a:r>
          </a:p>
          <a:p>
            <a:pPr lvl="1"/>
            <a:r>
              <a:rPr lang="en-GB" dirty="0"/>
              <a:t>pro attach abcd4567</a:t>
            </a:r>
          </a:p>
          <a:p>
            <a:pPr lvl="1"/>
            <a:r>
              <a:rPr lang="en-GB" dirty="0"/>
              <a:t>Cronjobs für </a:t>
            </a:r>
            <a:r>
              <a:rPr lang="en-DE" b="1" dirty="0"/>
              <a:t>A</a:t>
            </a:r>
            <a:r>
              <a:rPr lang="en-GB" b="1" dirty="0"/>
              <a:t>u</a:t>
            </a:r>
            <a:r>
              <a:rPr lang="en-DE" b="1" dirty="0"/>
              <a:t>to-Patching</a:t>
            </a:r>
            <a:r>
              <a:rPr lang="en-DE" dirty="0"/>
              <a:t> oder Watchtower oder …</a:t>
            </a:r>
            <a:endParaRPr lang="en-GB" dirty="0"/>
          </a:p>
          <a:p>
            <a:pPr lvl="2"/>
            <a:r>
              <a:rPr lang="en-GB" dirty="0"/>
              <a:t>docker-</a:t>
            </a:r>
            <a:r>
              <a:rPr lang="en-GB" dirty="0" err="1"/>
              <a:t>wireguard</a:t>
            </a:r>
            <a:r>
              <a:rPr lang="en-GB" dirty="0"/>
              <a:t>-</a:t>
            </a:r>
            <a:r>
              <a:rPr lang="en-GB" dirty="0" err="1"/>
              <a:t>update.sh</a:t>
            </a:r>
            <a:r>
              <a:rPr lang="en-GB" dirty="0"/>
              <a:t> - </a:t>
            </a:r>
            <a:r>
              <a:rPr lang="en-GB" sz="1300" dirty="0">
                <a:hlinkClick r:id="rId2"/>
              </a:rPr>
              <a:t>https://gist.github.com/thomasmerz/6ebc63b75393b8fa149297820a377ad3</a:t>
            </a:r>
            <a:r>
              <a:rPr lang="en-GB" sz="1300" dirty="0"/>
              <a:t> </a:t>
            </a:r>
            <a:endParaRPr lang="en-GB" dirty="0"/>
          </a:p>
          <a:p>
            <a:pPr lvl="2"/>
            <a:r>
              <a:rPr lang="en-GB" dirty="0"/>
              <a:t>pi-hole-</a:t>
            </a:r>
            <a:r>
              <a:rPr lang="en-GB" dirty="0" err="1"/>
              <a:t>update.sh</a:t>
            </a:r>
            <a:r>
              <a:rPr lang="en-GB" dirty="0"/>
              <a:t> - </a:t>
            </a:r>
            <a:r>
              <a:rPr lang="en-GB" sz="1400" dirty="0">
                <a:hlinkClick r:id="rId3"/>
              </a:rPr>
              <a:t>https://gist.github.com/thomasmerz/ee6d401fdb09dbd607e8f0015436a2bd</a:t>
            </a:r>
            <a:r>
              <a:rPr lang="en-GB" sz="1400" dirty="0"/>
              <a:t> </a:t>
            </a:r>
          </a:p>
          <a:p>
            <a:pPr lvl="2"/>
            <a:r>
              <a:rPr lang="en-GB" dirty="0"/>
              <a:t>DEBIAN_FRONTEND=noninteractive apt-get update &gt; /dev/null &amp;&amp; DEBIAN_FRONTEND=noninteractive apt-get upgrade -y --with-new-</a:t>
            </a:r>
            <a:r>
              <a:rPr lang="en-GB" dirty="0" err="1"/>
              <a:t>pkgs</a:t>
            </a:r>
            <a:r>
              <a:rPr lang="en-GB" dirty="0"/>
              <a:t> &gt; /dev/null; </a:t>
            </a:r>
            <a:r>
              <a:rPr lang="en-GB" dirty="0" err="1"/>
              <a:t>systemctl</a:t>
            </a:r>
            <a:r>
              <a:rPr lang="en-GB" dirty="0"/>
              <a:t> is-active docker -q || </a:t>
            </a:r>
            <a:r>
              <a:rPr lang="en-GB" dirty="0" err="1"/>
              <a:t>systemctl</a:t>
            </a:r>
            <a:r>
              <a:rPr lang="en-GB" dirty="0"/>
              <a:t> start docker</a:t>
            </a:r>
          </a:p>
          <a:p>
            <a:pPr lvl="2"/>
            <a:r>
              <a:rPr lang="en-GB" dirty="0"/>
              <a:t>[ -f /var/run/reboot-required ] &amp;&amp; shutdown -r +1; apt-get clean &gt;/dev/null</a:t>
            </a:r>
          </a:p>
          <a:p>
            <a:pPr lvl="2"/>
            <a:r>
              <a:rPr lang="en-GB" dirty="0" err="1"/>
              <a:t>needrestart</a:t>
            </a:r>
            <a:r>
              <a:rPr lang="en-GB" dirty="0"/>
              <a:t> -</a:t>
            </a:r>
            <a:r>
              <a:rPr lang="en-GB" dirty="0" err="1"/>
              <a:t>klp</a:t>
            </a:r>
            <a:r>
              <a:rPr lang="en-GB" dirty="0"/>
              <a:t> &gt;/dev/null || { </a:t>
            </a:r>
            <a:r>
              <a:rPr lang="en-GB" dirty="0" err="1"/>
              <a:t>needrestart</a:t>
            </a:r>
            <a:r>
              <a:rPr lang="en-GB" dirty="0"/>
              <a:t> -</a:t>
            </a:r>
            <a:r>
              <a:rPr lang="en-GB" dirty="0" err="1"/>
              <a:t>klp</a:t>
            </a:r>
            <a:r>
              <a:rPr lang="en-GB" dirty="0"/>
              <a:t>; shutdown -r +1; }</a:t>
            </a:r>
            <a:endParaRPr lang="en-DE" dirty="0"/>
          </a:p>
        </p:txBody>
      </p:sp>
      <p:pic>
        <p:nvPicPr>
          <p:cNvPr id="4" name="Picture 3">
            <a:extLst>
              <a:ext uri="{FF2B5EF4-FFF2-40B4-BE49-F238E27FC236}">
                <a16:creationId xmlns:a16="http://schemas.microsoft.com/office/drawing/2014/main" id="{A37B140C-473E-9F06-61C3-3DD94437AC48}"/>
              </a:ext>
            </a:extLst>
          </p:cNvPr>
          <p:cNvPicPr>
            <a:picLocks noChangeAspect="1"/>
          </p:cNvPicPr>
          <p:nvPr/>
        </p:nvPicPr>
        <p:blipFill>
          <a:blip r:embed="rId4"/>
          <a:stretch>
            <a:fillRect/>
          </a:stretch>
        </p:blipFill>
        <p:spPr>
          <a:xfrm>
            <a:off x="10806223" y="7531"/>
            <a:ext cx="1385777" cy="1935569"/>
          </a:xfrm>
          <a:prstGeom prst="rect">
            <a:avLst/>
          </a:prstGeom>
        </p:spPr>
      </p:pic>
      <p:pic>
        <p:nvPicPr>
          <p:cNvPr id="5" name="Picture 4">
            <a:extLst>
              <a:ext uri="{FF2B5EF4-FFF2-40B4-BE49-F238E27FC236}">
                <a16:creationId xmlns:a16="http://schemas.microsoft.com/office/drawing/2014/main" id="{969AFF69-C46E-01C8-FCC9-1E6B3642C832}"/>
              </a:ext>
            </a:extLst>
          </p:cNvPr>
          <p:cNvPicPr>
            <a:picLocks noChangeAspect="1"/>
          </p:cNvPicPr>
          <p:nvPr/>
        </p:nvPicPr>
        <p:blipFill>
          <a:blip r:embed="rId5"/>
          <a:stretch>
            <a:fillRect/>
          </a:stretch>
        </p:blipFill>
        <p:spPr>
          <a:xfrm>
            <a:off x="9134586" y="0"/>
            <a:ext cx="1385777" cy="1943100"/>
          </a:xfrm>
          <a:prstGeom prst="rect">
            <a:avLst/>
          </a:prstGeom>
        </p:spPr>
      </p:pic>
    </p:spTree>
    <p:extLst>
      <p:ext uri="{BB962C8B-B14F-4D97-AF65-F5344CB8AC3E}">
        <p14:creationId xmlns:p14="http://schemas.microsoft.com/office/powerpoint/2010/main" val="15684924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8782D-F629-6316-A2F0-B0DD23A8DA1A}"/>
              </a:ext>
            </a:extLst>
          </p:cNvPr>
          <p:cNvSpPr>
            <a:spLocks noGrp="1"/>
          </p:cNvSpPr>
          <p:nvPr>
            <p:ph type="title"/>
          </p:nvPr>
        </p:nvSpPr>
        <p:spPr/>
        <p:txBody>
          <a:bodyPr/>
          <a:lstStyle/>
          <a:p>
            <a:r>
              <a:rPr lang="en-DE" dirty="0"/>
              <a:t>Tweaks</a:t>
            </a:r>
          </a:p>
        </p:txBody>
      </p:sp>
      <p:sp>
        <p:nvSpPr>
          <p:cNvPr id="3" name="Content Placeholder 2">
            <a:extLst>
              <a:ext uri="{FF2B5EF4-FFF2-40B4-BE49-F238E27FC236}">
                <a16:creationId xmlns:a16="http://schemas.microsoft.com/office/drawing/2014/main" id="{12B5CBB8-D0C2-9352-F1B5-C207D958A849}"/>
              </a:ext>
            </a:extLst>
          </p:cNvPr>
          <p:cNvSpPr>
            <a:spLocks noGrp="1"/>
          </p:cNvSpPr>
          <p:nvPr>
            <p:ph idx="1"/>
          </p:nvPr>
        </p:nvSpPr>
        <p:spPr/>
        <p:txBody>
          <a:bodyPr/>
          <a:lstStyle/>
          <a:p>
            <a:r>
              <a:rPr lang="en-GB" dirty="0">
                <a:hlinkClick r:id="rId2"/>
              </a:rPr>
              <a:t>https://thomasmerz.github.io/pihole-wireguard-knowhow/#tweaks</a:t>
            </a:r>
            <a:r>
              <a:rPr lang="en-GB" dirty="0"/>
              <a:t> </a:t>
            </a:r>
            <a:endParaRPr lang="en-GB" b="1" dirty="0"/>
          </a:p>
          <a:p>
            <a:endParaRPr lang="en-GB" b="1" dirty="0"/>
          </a:p>
          <a:p>
            <a:r>
              <a:rPr lang="en-GB" b="1" dirty="0"/>
              <a:t>Keep database “small” / disable </a:t>
            </a:r>
            <a:r>
              <a:rPr lang="en-GB" b="1" dirty="0" err="1"/>
              <a:t>DoH</a:t>
            </a:r>
            <a:r>
              <a:rPr lang="en-GB" b="1" dirty="0"/>
              <a:t> and Apple’s iCloud Private Relay / reduce queries + Reduce also blocked queries</a:t>
            </a:r>
          </a:p>
          <a:p>
            <a:r>
              <a:rPr lang="en-GB" dirty="0"/>
              <a:t>Force network-wide usage of </a:t>
            </a:r>
            <a:r>
              <a:rPr lang="en-GB" dirty="0" err="1"/>
              <a:t>SafeSearch</a:t>
            </a:r>
            <a:r>
              <a:rPr lang="en-GB" dirty="0"/>
              <a:t> (Google, </a:t>
            </a:r>
            <a:r>
              <a:rPr lang="en-GB" dirty="0" err="1"/>
              <a:t>Startpage.com</a:t>
            </a:r>
            <a:r>
              <a:rPr lang="en-GB" dirty="0"/>
              <a:t>)</a:t>
            </a:r>
          </a:p>
          <a:p>
            <a:endParaRPr lang="en-DE" dirty="0"/>
          </a:p>
        </p:txBody>
      </p:sp>
    </p:spTree>
    <p:extLst>
      <p:ext uri="{BB962C8B-B14F-4D97-AF65-F5344CB8AC3E}">
        <p14:creationId xmlns:p14="http://schemas.microsoft.com/office/powerpoint/2010/main" val="42723840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12173-9883-02EE-2718-200F1F6C1B6A}"/>
              </a:ext>
            </a:extLst>
          </p:cNvPr>
          <p:cNvSpPr>
            <a:spLocks noGrp="1"/>
          </p:cNvSpPr>
          <p:nvPr>
            <p:ph type="title"/>
          </p:nvPr>
        </p:nvSpPr>
        <p:spPr/>
        <p:txBody>
          <a:bodyPr/>
          <a:lstStyle/>
          <a:p>
            <a:r>
              <a:rPr lang="en-DE" dirty="0"/>
              <a:t>auswirkungen</a:t>
            </a:r>
          </a:p>
        </p:txBody>
      </p:sp>
      <p:sp>
        <p:nvSpPr>
          <p:cNvPr id="3" name="Content Placeholder 2">
            <a:extLst>
              <a:ext uri="{FF2B5EF4-FFF2-40B4-BE49-F238E27FC236}">
                <a16:creationId xmlns:a16="http://schemas.microsoft.com/office/drawing/2014/main" id="{51E0937B-2D25-2348-9754-6C39B6C50C70}"/>
              </a:ext>
            </a:extLst>
          </p:cNvPr>
          <p:cNvSpPr>
            <a:spLocks noGrp="1"/>
          </p:cNvSpPr>
          <p:nvPr>
            <p:ph idx="1"/>
          </p:nvPr>
        </p:nvSpPr>
        <p:spPr/>
        <p:txBody>
          <a:bodyPr>
            <a:normAutofit/>
          </a:bodyPr>
          <a:lstStyle/>
          <a:p>
            <a:r>
              <a:rPr lang="en-GB" sz="2400" dirty="0" err="1">
                <a:solidFill>
                  <a:srgbClr val="212121"/>
                </a:solidFill>
                <a:latin typeface="Rockwell" panose="02060603020205020403" pitchFamily="18" charset="77"/>
              </a:rPr>
              <a:t>Positiv</a:t>
            </a:r>
            <a:r>
              <a:rPr lang="en-GB" sz="2400" dirty="0">
                <a:solidFill>
                  <a:srgbClr val="212121"/>
                </a:solidFill>
                <a:latin typeface="Rockwell" panose="02060603020205020403" pitchFamily="18" charset="77"/>
              </a:rPr>
              <a:t>:</a:t>
            </a:r>
          </a:p>
          <a:p>
            <a:pPr lvl="1"/>
            <a:r>
              <a:rPr lang="en-GB" sz="2000" dirty="0">
                <a:solidFill>
                  <a:srgbClr val="212121"/>
                </a:solidFill>
                <a:latin typeface="Rockwell" panose="02060603020205020403" pitchFamily="18" charset="77"/>
              </a:rPr>
              <a:t>Ca. 20-</a:t>
            </a:r>
            <a:r>
              <a:rPr lang="en-GB" sz="2000" u="sng" dirty="0">
                <a:solidFill>
                  <a:srgbClr val="212121"/>
                </a:solidFill>
                <a:latin typeface="Rockwell" panose="02060603020205020403" pitchFamily="18" charset="77"/>
              </a:rPr>
              <a:t>30</a:t>
            </a:r>
            <a:r>
              <a:rPr lang="en-GB" sz="2000" dirty="0">
                <a:solidFill>
                  <a:srgbClr val="212121"/>
                </a:solidFill>
                <a:latin typeface="Rockwell" panose="02060603020205020403" pitchFamily="18" charset="77"/>
              </a:rPr>
              <a:t>% Block-Rate – das </a:t>
            </a:r>
            <a:r>
              <a:rPr lang="en-GB" sz="2000" dirty="0" err="1">
                <a:solidFill>
                  <a:srgbClr val="212121"/>
                </a:solidFill>
                <a:latin typeface="Rockwell" panose="02060603020205020403" pitchFamily="18" charset="77"/>
              </a:rPr>
              <a:t>ist</a:t>
            </a:r>
            <a:r>
              <a:rPr lang="en-GB" sz="2000" dirty="0">
                <a:solidFill>
                  <a:srgbClr val="212121"/>
                </a:solidFill>
                <a:latin typeface="Rockwell" panose="02060603020205020403" pitchFamily="18" charset="77"/>
              </a:rPr>
              <a:t> </a:t>
            </a:r>
            <a:r>
              <a:rPr lang="en-GB" sz="2000" dirty="0" err="1">
                <a:solidFill>
                  <a:srgbClr val="212121"/>
                </a:solidFill>
                <a:latin typeface="Rockwell" panose="02060603020205020403" pitchFamily="18" charset="77"/>
              </a:rPr>
              <a:t>kein</a:t>
            </a:r>
            <a:r>
              <a:rPr lang="en-GB" sz="2000" dirty="0">
                <a:solidFill>
                  <a:srgbClr val="212121"/>
                </a:solidFill>
                <a:latin typeface="Rockwell" panose="02060603020205020403" pitchFamily="18" charset="77"/>
              </a:rPr>
              <a:t> </a:t>
            </a:r>
            <a:r>
              <a:rPr lang="en-GB" sz="2000" dirty="0" err="1">
                <a:solidFill>
                  <a:srgbClr val="212121"/>
                </a:solidFill>
                <a:latin typeface="Rockwell" panose="02060603020205020403" pitchFamily="18" charset="77"/>
              </a:rPr>
              <a:t>Wettbewerb</a:t>
            </a:r>
            <a:r>
              <a:rPr lang="en-GB" sz="2000" dirty="0">
                <a:solidFill>
                  <a:srgbClr val="212121"/>
                </a:solidFill>
                <a:latin typeface="Rockwell" panose="02060603020205020403" pitchFamily="18" charset="77"/>
              </a:rPr>
              <a:t> “</a:t>
            </a:r>
            <a:r>
              <a:rPr lang="en-GB" sz="2000" dirty="0" err="1">
                <a:solidFill>
                  <a:srgbClr val="212121"/>
                </a:solidFill>
                <a:latin typeface="Rockwell" panose="02060603020205020403" pitchFamily="18" charset="77"/>
              </a:rPr>
              <a:t>wer</a:t>
            </a:r>
            <a:r>
              <a:rPr lang="en-GB" sz="2000" dirty="0">
                <a:solidFill>
                  <a:srgbClr val="212121"/>
                </a:solidFill>
                <a:latin typeface="Rockwell" panose="02060603020205020403" pitchFamily="18" charset="77"/>
              </a:rPr>
              <a:t> </a:t>
            </a:r>
            <a:r>
              <a:rPr lang="en-GB" sz="2000" dirty="0" err="1">
                <a:solidFill>
                  <a:srgbClr val="212121"/>
                </a:solidFill>
                <a:latin typeface="Rockwell" panose="02060603020205020403" pitchFamily="18" charset="77"/>
              </a:rPr>
              <a:t>mehr</a:t>
            </a:r>
            <a:r>
              <a:rPr lang="en-GB" sz="2000" dirty="0">
                <a:solidFill>
                  <a:srgbClr val="212121"/>
                </a:solidFill>
                <a:latin typeface="Rockwell" panose="02060603020205020403" pitchFamily="18" charset="77"/>
              </a:rPr>
              <a:t> </a:t>
            </a:r>
            <a:r>
              <a:rPr lang="en-GB" sz="2000" dirty="0" err="1">
                <a:solidFill>
                  <a:srgbClr val="212121"/>
                </a:solidFill>
                <a:latin typeface="Rockwell" panose="02060603020205020403" pitchFamily="18" charset="77"/>
              </a:rPr>
              <a:t>blockt</a:t>
            </a:r>
            <a:r>
              <a:rPr lang="en-GB" sz="2000" dirty="0">
                <a:solidFill>
                  <a:srgbClr val="212121"/>
                </a:solidFill>
                <a:latin typeface="Rockwell" panose="02060603020205020403" pitchFamily="18" charset="77"/>
              </a:rPr>
              <a:t>”!</a:t>
            </a:r>
            <a:endParaRPr lang="en-GB" sz="2000" dirty="0">
              <a:latin typeface="Rockwell" panose="02060603020205020403" pitchFamily="18" charset="77"/>
            </a:endParaRPr>
          </a:p>
          <a:p>
            <a:pPr lvl="1"/>
            <a:r>
              <a:rPr lang="en-GB" sz="2000" dirty="0">
                <a:solidFill>
                  <a:srgbClr val="212121"/>
                </a:solidFill>
                <a:latin typeface="Rockwell" panose="02060603020205020403" pitchFamily="18" charset="77"/>
              </a:rPr>
              <a:t>Ca. 30-</a:t>
            </a:r>
            <a:r>
              <a:rPr lang="en-GB" sz="2000" u="sng" dirty="0">
                <a:solidFill>
                  <a:srgbClr val="212121"/>
                </a:solidFill>
                <a:latin typeface="Rockwell" panose="02060603020205020403" pitchFamily="18" charset="77"/>
              </a:rPr>
              <a:t>50</a:t>
            </a:r>
            <a:r>
              <a:rPr lang="en-GB" sz="2000" dirty="0">
                <a:solidFill>
                  <a:srgbClr val="212121"/>
                </a:solidFill>
                <a:latin typeface="Rockwell" panose="02060603020205020403" pitchFamily="18" charset="77"/>
              </a:rPr>
              <a:t>% Cache-Rate – das </a:t>
            </a:r>
            <a:r>
              <a:rPr lang="en-GB" sz="2000" dirty="0" err="1">
                <a:solidFill>
                  <a:srgbClr val="212121"/>
                </a:solidFill>
                <a:latin typeface="Rockwell" panose="02060603020205020403" pitchFamily="18" charset="77"/>
              </a:rPr>
              <a:t>kann</a:t>
            </a:r>
            <a:r>
              <a:rPr lang="en-GB" sz="2000" dirty="0">
                <a:solidFill>
                  <a:srgbClr val="212121"/>
                </a:solidFill>
                <a:latin typeface="Rockwell" panose="02060603020205020403" pitchFamily="18" charset="77"/>
              </a:rPr>
              <a:t> man </a:t>
            </a:r>
            <a:r>
              <a:rPr lang="en-GB" sz="2000" dirty="0" err="1">
                <a:solidFill>
                  <a:srgbClr val="212121"/>
                </a:solidFill>
                <a:latin typeface="Rockwell" panose="02060603020205020403" pitchFamily="18" charset="77"/>
              </a:rPr>
              <a:t>tweaken</a:t>
            </a:r>
            <a:r>
              <a:rPr lang="en-GB" sz="2000" dirty="0">
                <a:solidFill>
                  <a:srgbClr val="212121"/>
                </a:solidFill>
                <a:latin typeface="Rockwell" panose="02060603020205020403" pitchFamily="18" charset="77"/>
              </a:rPr>
              <a:t> (TTL++)</a:t>
            </a:r>
          </a:p>
          <a:p>
            <a:pPr marL="274320" lvl="1" indent="0">
              <a:buNone/>
            </a:pPr>
            <a:endParaRPr lang="en-GB" dirty="0">
              <a:solidFill>
                <a:srgbClr val="212121"/>
              </a:solidFill>
              <a:latin typeface="Rockwell" panose="02060603020205020403" pitchFamily="18" charset="77"/>
            </a:endParaRPr>
          </a:p>
          <a:p>
            <a:r>
              <a:rPr lang="en-DE" sz="2400" dirty="0">
                <a:solidFill>
                  <a:srgbClr val="212121"/>
                </a:solidFill>
                <a:latin typeface="Rockwell" panose="02060603020205020403" pitchFamily="18" charset="77"/>
              </a:rPr>
              <a:t>Negativ:</a:t>
            </a:r>
          </a:p>
          <a:p>
            <a:pPr lvl="1"/>
            <a:r>
              <a:rPr lang="en-DE" sz="2000" dirty="0">
                <a:solidFill>
                  <a:srgbClr val="212121"/>
                </a:solidFill>
                <a:latin typeface="Rockwell" panose="02060603020205020403" pitchFamily="18" charset="77"/>
              </a:rPr>
              <a:t>“Overblocking” – Irgendwas funktioniert nicht!</a:t>
            </a:r>
          </a:p>
          <a:p>
            <a:pPr lvl="1"/>
            <a:r>
              <a:rPr lang="en-DE" sz="2000" dirty="0">
                <a:solidFill>
                  <a:srgbClr val="212121"/>
                </a:solidFill>
                <a:latin typeface="Rockwell" panose="02060603020205020403" pitchFamily="18" charset="77"/>
              </a:rPr>
              <a:t>(automatische) Updates gehen fast nie schief…</a:t>
            </a:r>
            <a:br>
              <a:rPr lang="en-DE" sz="2000" dirty="0">
                <a:solidFill>
                  <a:srgbClr val="212121"/>
                </a:solidFill>
                <a:latin typeface="Rockwell" panose="02060603020205020403" pitchFamily="18" charset="77"/>
              </a:rPr>
            </a:br>
            <a:r>
              <a:rPr lang="en-DE" sz="2000" dirty="0">
                <a:solidFill>
                  <a:srgbClr val="212121"/>
                </a:solidFill>
                <a:latin typeface="Rockwell" panose="02060603020205020403" pitchFamily="18" charset="77"/>
                <a:sym typeface="Wingdings" pitchFamily="2" charset="2"/>
              </a:rPr>
              <a:t> </a:t>
            </a:r>
            <a:r>
              <a:rPr lang="en-DE" sz="2000" dirty="0">
                <a:solidFill>
                  <a:srgbClr val="212121"/>
                </a:solidFill>
                <a:latin typeface="Rockwell" panose="02060603020205020403" pitchFamily="18" charset="77"/>
              </a:rPr>
              <a:t>Monitoring/Alerting! (mit GitHub Actions ;-)</a:t>
            </a:r>
          </a:p>
          <a:p>
            <a:pPr lvl="1"/>
            <a:endParaRPr lang="en-GB" dirty="0">
              <a:solidFill>
                <a:srgbClr val="212121"/>
              </a:solidFill>
              <a:latin typeface="Rockwell" panose="02060603020205020403" pitchFamily="18" charset="77"/>
            </a:endParaRPr>
          </a:p>
        </p:txBody>
      </p:sp>
      <p:pic>
        <p:nvPicPr>
          <p:cNvPr id="4" name="Picture 2" descr="illustrations of mentoring, teaching, and education as well as ...">
            <a:extLst>
              <a:ext uri="{FF2B5EF4-FFF2-40B4-BE49-F238E27FC236}">
                <a16:creationId xmlns:a16="http://schemas.microsoft.com/office/drawing/2014/main" id="{D45AF5B5-4E5E-DC80-F7A9-22E0667738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0413" y="4632578"/>
            <a:ext cx="800100" cy="80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8615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8783D0-2564-A705-359D-7F58F1293115}"/>
              </a:ext>
            </a:extLst>
          </p:cNvPr>
          <p:cNvSpPr>
            <a:spLocks noGrp="1"/>
          </p:cNvSpPr>
          <p:nvPr>
            <p:ph type="title"/>
          </p:nvPr>
        </p:nvSpPr>
        <p:spPr/>
        <p:txBody>
          <a:bodyPr>
            <a:normAutofit/>
          </a:bodyPr>
          <a:lstStyle/>
          <a:p>
            <a:r>
              <a:rPr lang="en-DE" dirty="0"/>
              <a:t>Gute Blocklisten (für den Start)</a:t>
            </a:r>
          </a:p>
        </p:txBody>
      </p:sp>
      <p:sp>
        <p:nvSpPr>
          <p:cNvPr id="5" name="Content Placeholder 4">
            <a:extLst>
              <a:ext uri="{FF2B5EF4-FFF2-40B4-BE49-F238E27FC236}">
                <a16:creationId xmlns:a16="http://schemas.microsoft.com/office/drawing/2014/main" id="{D5338AA2-A334-226E-CC37-09E3022B23AB}"/>
              </a:ext>
            </a:extLst>
          </p:cNvPr>
          <p:cNvSpPr>
            <a:spLocks noGrp="1"/>
          </p:cNvSpPr>
          <p:nvPr>
            <p:ph idx="1"/>
          </p:nvPr>
        </p:nvSpPr>
        <p:spPr>
          <a:xfrm>
            <a:off x="1069848" y="2320412"/>
            <a:ext cx="10058400" cy="3851787"/>
          </a:xfrm>
        </p:spPr>
        <p:txBody>
          <a:bodyPr>
            <a:normAutofit lnSpcReduction="10000"/>
          </a:bodyPr>
          <a:lstStyle/>
          <a:p>
            <a:r>
              <a:rPr lang="en-GB" b="1" dirty="0" err="1"/>
              <a:t>StevenBlack</a:t>
            </a:r>
            <a:r>
              <a:rPr lang="en-GB" b="1" dirty="0"/>
              <a:t>* (</a:t>
            </a:r>
            <a:r>
              <a:rPr lang="en-GB" b="1" dirty="0" err="1"/>
              <a:t>wird</a:t>
            </a:r>
            <a:r>
              <a:rPr lang="en-GB" b="1" dirty="0"/>
              <a:t> </a:t>
            </a:r>
            <a:r>
              <a:rPr lang="en-GB" b="1" dirty="0" err="1"/>
              <a:t>bereits</a:t>
            </a:r>
            <a:r>
              <a:rPr lang="en-GB" b="1" dirty="0"/>
              <a:t> </a:t>
            </a:r>
            <a:r>
              <a:rPr lang="en-GB" b="1" dirty="0" err="1"/>
              <a:t>mitgeliefert</a:t>
            </a:r>
            <a:r>
              <a:rPr lang="en-GB" b="1" dirty="0"/>
              <a:t>)</a:t>
            </a:r>
          </a:p>
          <a:p>
            <a:r>
              <a:rPr lang="en-GB" dirty="0" err="1"/>
              <a:t>blocklistproject</a:t>
            </a:r>
            <a:r>
              <a:rPr lang="en-GB" dirty="0"/>
              <a:t>* (“</a:t>
            </a:r>
            <a:r>
              <a:rPr lang="en-GB" dirty="0" err="1"/>
              <a:t>Erwachsenenseiten</a:t>
            </a:r>
            <a:r>
              <a:rPr lang="en-GB" dirty="0"/>
              <a:t>”)</a:t>
            </a:r>
          </a:p>
          <a:p>
            <a:r>
              <a:rPr lang="en-GB" b="1" dirty="0"/>
              <a:t>lightswitch05* (Tracking)</a:t>
            </a:r>
          </a:p>
          <a:p>
            <a:r>
              <a:rPr lang="en-GB" dirty="0" err="1"/>
              <a:t>Hagezi</a:t>
            </a:r>
            <a:r>
              <a:rPr lang="en-GB" dirty="0"/>
              <a:t>* (</a:t>
            </a:r>
            <a:r>
              <a:rPr lang="en-GB" dirty="0" err="1"/>
              <a:t>bei</a:t>
            </a:r>
            <a:r>
              <a:rPr lang="en-GB" dirty="0"/>
              <a:t> AdBlock Plus und </a:t>
            </a:r>
            <a:r>
              <a:rPr lang="en-GB" dirty="0" err="1"/>
              <a:t>NextDNS</a:t>
            </a:r>
            <a:r>
              <a:rPr lang="en-GB" dirty="0"/>
              <a:t>? </a:t>
            </a:r>
            <a:r>
              <a:rPr lang="en-GB" dirty="0" err="1"/>
              <a:t>aktiv</a:t>
            </a:r>
            <a:r>
              <a:rPr lang="en-GB" dirty="0"/>
              <a:t> </a:t>
            </a:r>
            <a:r>
              <a:rPr lang="en-GB" dirty="0" err="1"/>
              <a:t>genutzt</a:t>
            </a:r>
            <a:r>
              <a:rPr lang="en-GB" dirty="0"/>
              <a:t>!)</a:t>
            </a:r>
          </a:p>
          <a:p>
            <a:r>
              <a:rPr lang="en-GB" dirty="0" err="1"/>
              <a:t>RPiList</a:t>
            </a:r>
            <a:r>
              <a:rPr lang="en-GB" dirty="0"/>
              <a:t>* (</a:t>
            </a:r>
            <a:r>
              <a:rPr lang="en-GB" dirty="0" err="1"/>
              <a:t>diverses</a:t>
            </a:r>
            <a:r>
              <a:rPr lang="en-GB" dirty="0"/>
              <a:t>)</a:t>
            </a:r>
          </a:p>
          <a:p>
            <a:r>
              <a:rPr lang="en-GB" b="1" dirty="0" err="1"/>
              <a:t>oids.nl</a:t>
            </a:r>
            <a:r>
              <a:rPr lang="en-GB" b="1" dirty="0"/>
              <a:t>* (meta-</a:t>
            </a:r>
            <a:r>
              <a:rPr lang="en-GB" b="1" dirty="0" err="1"/>
              <a:t>liste</a:t>
            </a:r>
            <a:r>
              <a:rPr lang="en-GB" b="1" dirty="0"/>
              <a:t>)</a:t>
            </a:r>
          </a:p>
          <a:p>
            <a:r>
              <a:rPr lang="en-GB" dirty="0"/>
              <a:t>crazy-max (Windows-Spy-Blocker)</a:t>
            </a:r>
          </a:p>
          <a:p>
            <a:r>
              <a:rPr lang="en-GB" dirty="0"/>
              <a:t>Liamengland1* (Apple, Microsoft)</a:t>
            </a:r>
          </a:p>
          <a:p>
            <a:pPr marL="0" indent="0">
              <a:buNone/>
            </a:pPr>
            <a:br>
              <a:rPr lang="en-GB" dirty="0"/>
            </a:br>
            <a:r>
              <a:rPr lang="en-GB" sz="1400" dirty="0"/>
              <a:t>* = da </a:t>
            </a:r>
            <a:r>
              <a:rPr lang="en-GB" sz="1400" dirty="0" err="1"/>
              <a:t>habe</a:t>
            </a:r>
            <a:r>
              <a:rPr lang="en-GB" sz="1400" dirty="0"/>
              <a:t> ich </a:t>
            </a:r>
            <a:r>
              <a:rPr lang="en-GB" sz="1400" dirty="0" err="1"/>
              <a:t>selber</a:t>
            </a:r>
            <a:r>
              <a:rPr lang="en-GB" sz="1400" dirty="0"/>
              <a:t> </a:t>
            </a:r>
            <a:r>
              <a:rPr lang="en-GB" sz="1400" dirty="0" err="1"/>
              <a:t>schon</a:t>
            </a:r>
            <a:r>
              <a:rPr lang="en-GB" sz="1400" dirty="0"/>
              <a:t> contributed </a:t>
            </a:r>
            <a:r>
              <a:rPr lang="en-GB" sz="1400" dirty="0" err="1"/>
              <a:t>bzw</a:t>
            </a:r>
            <a:r>
              <a:rPr lang="en-GB" sz="1400" dirty="0"/>
              <a:t>. bin Sponsor</a:t>
            </a:r>
          </a:p>
        </p:txBody>
      </p:sp>
    </p:spTree>
    <p:extLst>
      <p:ext uri="{BB962C8B-B14F-4D97-AF65-F5344CB8AC3E}">
        <p14:creationId xmlns:p14="http://schemas.microsoft.com/office/powerpoint/2010/main" val="2915788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2B02A-C978-CE39-1BB9-297BF328B58C}"/>
              </a:ext>
            </a:extLst>
          </p:cNvPr>
          <p:cNvSpPr>
            <a:spLocks noGrp="1"/>
          </p:cNvSpPr>
          <p:nvPr>
            <p:ph type="title"/>
          </p:nvPr>
        </p:nvSpPr>
        <p:spPr/>
        <p:txBody>
          <a:bodyPr>
            <a:normAutofit/>
          </a:bodyPr>
          <a:lstStyle/>
          <a:p>
            <a:r>
              <a:rPr lang="en-DE" dirty="0"/>
              <a:t>Statistiken…</a:t>
            </a:r>
          </a:p>
        </p:txBody>
      </p:sp>
      <p:sp>
        <p:nvSpPr>
          <p:cNvPr id="4" name="Text Placeholder 3">
            <a:extLst>
              <a:ext uri="{FF2B5EF4-FFF2-40B4-BE49-F238E27FC236}">
                <a16:creationId xmlns:a16="http://schemas.microsoft.com/office/drawing/2014/main" id="{050E4CAD-CD7F-ADDE-B188-AEA41480624B}"/>
              </a:ext>
            </a:extLst>
          </p:cNvPr>
          <p:cNvSpPr>
            <a:spLocks noGrp="1"/>
          </p:cNvSpPr>
          <p:nvPr>
            <p:ph type="body" idx="1"/>
          </p:nvPr>
        </p:nvSpPr>
        <p:spPr/>
        <p:txBody>
          <a:bodyPr/>
          <a:lstStyle/>
          <a:p>
            <a:endParaRPr lang="en-DE"/>
          </a:p>
        </p:txBody>
      </p:sp>
    </p:spTree>
    <p:extLst>
      <p:ext uri="{BB962C8B-B14F-4D97-AF65-F5344CB8AC3E}">
        <p14:creationId xmlns:p14="http://schemas.microsoft.com/office/powerpoint/2010/main" val="233390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E6EA4-3A4F-764D-91D0-98B798069B79}"/>
              </a:ext>
            </a:extLst>
          </p:cNvPr>
          <p:cNvSpPr>
            <a:spLocks noGrp="1"/>
          </p:cNvSpPr>
          <p:nvPr>
            <p:ph type="title" idx="4294967295"/>
          </p:nvPr>
        </p:nvSpPr>
        <p:spPr>
          <a:xfrm>
            <a:off x="929407" y="675268"/>
            <a:ext cx="9120000" cy="832085"/>
          </a:xfrm>
        </p:spPr>
        <p:txBody>
          <a:bodyPr>
            <a:noAutofit/>
          </a:bodyPr>
          <a:lstStyle/>
          <a:p>
            <a:r>
              <a:rPr lang="en-DE" sz="4400" dirty="0"/>
              <a:t>Warum/wozu eigentlich</a:t>
            </a:r>
            <a:br>
              <a:rPr lang="en-DE" sz="4400" dirty="0"/>
            </a:br>
            <a:r>
              <a:rPr lang="en-DE" sz="4400" dirty="0"/>
              <a:t>ein “AdBlocker”????</a:t>
            </a:r>
          </a:p>
        </p:txBody>
      </p:sp>
      <p:pic>
        <p:nvPicPr>
          <p:cNvPr id="5" name="Picture 4">
            <a:extLst>
              <a:ext uri="{FF2B5EF4-FFF2-40B4-BE49-F238E27FC236}">
                <a16:creationId xmlns:a16="http://schemas.microsoft.com/office/drawing/2014/main" id="{C245DBC4-AFCF-4F4B-999C-A119C62AE6F2}"/>
              </a:ext>
            </a:extLst>
          </p:cNvPr>
          <p:cNvPicPr>
            <a:picLocks noChangeAspect="1"/>
          </p:cNvPicPr>
          <p:nvPr/>
        </p:nvPicPr>
        <p:blipFill>
          <a:blip r:embed="rId2"/>
          <a:stretch>
            <a:fillRect/>
          </a:stretch>
        </p:blipFill>
        <p:spPr>
          <a:xfrm>
            <a:off x="6384032" y="260649"/>
            <a:ext cx="5664629" cy="6516692"/>
          </a:xfrm>
          <a:prstGeom prst="rect">
            <a:avLst/>
          </a:prstGeom>
        </p:spPr>
      </p:pic>
      <p:pic>
        <p:nvPicPr>
          <p:cNvPr id="4" name="Picture 3">
            <a:extLst>
              <a:ext uri="{FF2B5EF4-FFF2-40B4-BE49-F238E27FC236}">
                <a16:creationId xmlns:a16="http://schemas.microsoft.com/office/drawing/2014/main" id="{CB147422-583B-024A-BFD5-44EB339C883E}"/>
              </a:ext>
            </a:extLst>
          </p:cNvPr>
          <p:cNvPicPr>
            <a:picLocks noChangeAspect="1"/>
          </p:cNvPicPr>
          <p:nvPr/>
        </p:nvPicPr>
        <p:blipFill>
          <a:blip r:embed="rId3"/>
          <a:stretch>
            <a:fillRect/>
          </a:stretch>
        </p:blipFill>
        <p:spPr>
          <a:xfrm>
            <a:off x="929407" y="4807785"/>
            <a:ext cx="5087224" cy="832085"/>
          </a:xfrm>
          <a:prstGeom prst="rect">
            <a:avLst/>
          </a:prstGeom>
        </p:spPr>
      </p:pic>
      <p:sp>
        <p:nvSpPr>
          <p:cNvPr id="6" name="Rectangular Callout 5">
            <a:extLst>
              <a:ext uri="{FF2B5EF4-FFF2-40B4-BE49-F238E27FC236}">
                <a16:creationId xmlns:a16="http://schemas.microsoft.com/office/drawing/2014/main" id="{244B24EA-8DB7-AC48-B341-53EA95FCDA1E}"/>
              </a:ext>
            </a:extLst>
          </p:cNvPr>
          <p:cNvSpPr/>
          <p:nvPr/>
        </p:nvSpPr>
        <p:spPr>
          <a:xfrm>
            <a:off x="2272215" y="3803360"/>
            <a:ext cx="1728192" cy="672075"/>
          </a:xfrm>
          <a:prstGeom prst="wedgeRectCallout">
            <a:avLst>
              <a:gd name="adj1" fmla="val -44062"/>
              <a:gd name="adj2" fmla="val 124445"/>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1100639" hangingPunct="0"/>
            <a:r>
              <a:rPr lang="en-DE" sz="2667" dirty="0">
                <a:solidFill>
                  <a:schemeClr val="accent1"/>
                </a:solidFill>
                <a:sym typeface="Helvetica Light"/>
              </a:rPr>
              <a:t>24h</a:t>
            </a:r>
          </a:p>
        </p:txBody>
      </p:sp>
      <p:sp>
        <p:nvSpPr>
          <p:cNvPr id="7" name="Rectangular Callout 6">
            <a:extLst>
              <a:ext uri="{FF2B5EF4-FFF2-40B4-BE49-F238E27FC236}">
                <a16:creationId xmlns:a16="http://schemas.microsoft.com/office/drawing/2014/main" id="{6522A88D-EC50-FB47-A469-FBCA3A9A2D03}"/>
              </a:ext>
            </a:extLst>
          </p:cNvPr>
          <p:cNvSpPr/>
          <p:nvPr/>
        </p:nvSpPr>
        <p:spPr>
          <a:xfrm>
            <a:off x="4294303" y="2934625"/>
            <a:ext cx="1728192" cy="672075"/>
          </a:xfrm>
          <a:prstGeom prst="wedgeRectCallout">
            <a:avLst>
              <a:gd name="adj1" fmla="val 61760"/>
              <a:gd name="adj2" fmla="val -118908"/>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1100639" hangingPunct="0"/>
            <a:r>
              <a:rPr lang="en-DE" sz="2667" dirty="0">
                <a:solidFill>
                  <a:schemeClr val="accent1"/>
                </a:solidFill>
                <a:sym typeface="Helvetica Light"/>
              </a:rPr>
              <a:t>3 Monate</a:t>
            </a:r>
          </a:p>
        </p:txBody>
      </p:sp>
      <p:pic>
        <p:nvPicPr>
          <p:cNvPr id="8" name="Picture 8" descr="Logo">
            <a:extLst>
              <a:ext uri="{FF2B5EF4-FFF2-40B4-BE49-F238E27FC236}">
                <a16:creationId xmlns:a16="http://schemas.microsoft.com/office/drawing/2014/main" id="{BFBEC7E6-6C4D-F045-853F-2A72BC506B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9801" y="3122234"/>
            <a:ext cx="921212" cy="921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458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81CA4-8914-4647-891E-4F5BCECC7284}"/>
              </a:ext>
            </a:extLst>
          </p:cNvPr>
          <p:cNvSpPr>
            <a:spLocks noGrp="1"/>
          </p:cNvSpPr>
          <p:nvPr>
            <p:ph type="title" idx="4294967295"/>
          </p:nvPr>
        </p:nvSpPr>
        <p:spPr/>
        <p:txBody>
          <a:bodyPr>
            <a:normAutofit/>
          </a:bodyPr>
          <a:lstStyle/>
          <a:p>
            <a:r>
              <a:rPr lang="en-DE" dirty="0"/>
              <a:t>Pi-Hole-Top-10</a:t>
            </a:r>
          </a:p>
        </p:txBody>
      </p:sp>
      <p:sp>
        <p:nvSpPr>
          <p:cNvPr id="3" name="Content Placeholder 2">
            <a:extLst>
              <a:ext uri="{FF2B5EF4-FFF2-40B4-BE49-F238E27FC236}">
                <a16:creationId xmlns:a16="http://schemas.microsoft.com/office/drawing/2014/main" id="{48AA6CFE-A9A5-EF4E-B13D-359D0A601B2A}"/>
              </a:ext>
            </a:extLst>
          </p:cNvPr>
          <p:cNvSpPr>
            <a:spLocks noGrp="1"/>
          </p:cNvSpPr>
          <p:nvPr>
            <p:ph idx="1"/>
          </p:nvPr>
        </p:nvSpPr>
        <p:spPr>
          <a:xfrm>
            <a:off x="152401" y="1796819"/>
            <a:ext cx="11212068" cy="4511861"/>
          </a:xfrm>
        </p:spPr>
        <p:txBody>
          <a:bodyPr>
            <a:normAutofit fontScale="85000" lnSpcReduction="20000"/>
          </a:bodyPr>
          <a:lstStyle/>
          <a:p>
            <a:pPr marL="0" indent="0">
              <a:buNone/>
            </a:pPr>
            <a:r>
              <a:rPr lang="en-GB" sz="2000" dirty="0">
                <a:latin typeface="Courier New" panose="02070309020205020404" pitchFamily="49" charset="0"/>
                <a:cs typeface="Courier New" panose="02070309020205020404" pitchFamily="49" charset="0"/>
              </a:rPr>
              <a:t>./</a:t>
            </a:r>
            <a:r>
              <a:rPr lang="en-GB" sz="2000" dirty="0" err="1">
                <a:latin typeface="Courier New" panose="02070309020205020404" pitchFamily="49" charset="0"/>
                <a:cs typeface="Courier New" panose="02070309020205020404" pitchFamily="49" charset="0"/>
              </a:rPr>
              <a:t>pihole_adlist_tool</a:t>
            </a:r>
            <a:r>
              <a:rPr lang="en-GB" sz="2000" dirty="0">
                <a:latin typeface="Courier New" panose="02070309020205020404" pitchFamily="49" charset="0"/>
                <a:cs typeface="Courier New" panose="02070309020205020404" pitchFamily="49" charset="0"/>
              </a:rPr>
              <a:t> -d 1 -t 10 -u -a -s hits DESC</a:t>
            </a:r>
            <a:br>
              <a:rPr lang="en-GB" sz="2000" dirty="0">
                <a:latin typeface="Courier New" panose="02070309020205020404" pitchFamily="49" charset="0"/>
                <a:cs typeface="Courier New" panose="02070309020205020404" pitchFamily="49" charset="0"/>
              </a:rPr>
            </a:br>
            <a:r>
              <a:rPr lang="en-GB" sz="2000" dirty="0">
                <a:latin typeface="Courier New" panose="02070309020205020404" pitchFamily="49" charset="0"/>
                <a:cs typeface="Courier New" panose="02070309020205020404" pitchFamily="49" charset="0"/>
              </a:rPr>
              <a:t>domain                                        hits</a:t>
            </a:r>
          </a:p>
          <a:p>
            <a:pPr marL="0" indent="0">
              <a:buNone/>
            </a:pPr>
            <a:r>
              <a:rPr lang="en-GB" sz="2000" dirty="0">
                <a:latin typeface="Courier New" panose="02070309020205020404" pitchFamily="49" charset="0"/>
                <a:cs typeface="Courier New" panose="02070309020205020404" pitchFamily="49" charset="0"/>
              </a:rPr>
              <a:t>--------------------------------------------  ----</a:t>
            </a:r>
          </a:p>
          <a:p>
            <a:pPr marL="0" indent="0">
              <a:buNone/>
            </a:pPr>
            <a:r>
              <a:rPr lang="en-GB" sz="2000" b="1" dirty="0">
                <a:latin typeface="Courier New" panose="02070309020205020404" pitchFamily="49" charset="0"/>
                <a:cs typeface="Courier New" panose="02070309020205020404" pitchFamily="49" charset="0"/>
              </a:rPr>
              <a:t>app-</a:t>
            </a:r>
            <a:r>
              <a:rPr lang="en-GB" sz="2000" b="1" dirty="0" err="1">
                <a:latin typeface="Courier New" panose="02070309020205020404" pitchFamily="49" charset="0"/>
                <a:cs typeface="Courier New" panose="02070309020205020404" pitchFamily="49" charset="0"/>
              </a:rPr>
              <a:t>measurement.com</a:t>
            </a:r>
            <a:r>
              <a:rPr lang="en-GB" sz="2000" b="1" dirty="0">
                <a:latin typeface="Courier New" panose="02070309020205020404" pitchFamily="49" charset="0"/>
                <a:cs typeface="Courier New" panose="02070309020205020404" pitchFamily="49" charset="0"/>
              </a:rPr>
              <a:t>                           2586</a:t>
            </a:r>
          </a:p>
          <a:p>
            <a:pPr marL="0" indent="0">
              <a:buNone/>
            </a:pPr>
            <a:r>
              <a:rPr lang="en-GB" sz="2000" dirty="0">
                <a:latin typeface="Courier New" panose="02070309020205020404" pitchFamily="49" charset="0"/>
                <a:cs typeface="Courier New" panose="02070309020205020404" pitchFamily="49" charset="0"/>
              </a:rPr>
              <a:t>gsp64-ssl.ls-apple.com.akadns.net             1018</a:t>
            </a:r>
          </a:p>
          <a:p>
            <a:pPr marL="0" indent="0">
              <a:buNone/>
            </a:pPr>
            <a:r>
              <a:rPr lang="en-GB" sz="2000" dirty="0" err="1">
                <a:latin typeface="Courier New" panose="02070309020205020404" pitchFamily="49" charset="0"/>
                <a:cs typeface="Courier New" panose="02070309020205020404" pitchFamily="49" charset="0"/>
              </a:rPr>
              <a:t>gs-loc.ls-apple.com.akadns.net</a:t>
            </a:r>
            <a:r>
              <a:rPr lang="en-GB" sz="2000" dirty="0">
                <a:latin typeface="Courier New" panose="02070309020205020404" pitchFamily="49" charset="0"/>
                <a:cs typeface="Courier New" panose="02070309020205020404" pitchFamily="49" charset="0"/>
              </a:rPr>
              <a:t>                684</a:t>
            </a:r>
          </a:p>
          <a:p>
            <a:pPr marL="0" indent="0">
              <a:buNone/>
            </a:pPr>
            <a:r>
              <a:rPr lang="en-GB" sz="2000" b="1" dirty="0" err="1">
                <a:latin typeface="Courier New" panose="02070309020205020404" pitchFamily="49" charset="0"/>
                <a:cs typeface="Courier New" panose="02070309020205020404" pitchFamily="49" charset="0"/>
              </a:rPr>
              <a:t>firebaselogging-pa.googleapis.com</a:t>
            </a:r>
            <a:r>
              <a:rPr lang="en-GB" sz="2000" b="1" dirty="0">
                <a:latin typeface="Courier New" panose="02070309020205020404" pitchFamily="49" charset="0"/>
                <a:cs typeface="Courier New" panose="02070309020205020404" pitchFamily="49" charset="0"/>
              </a:rPr>
              <a:t>             569</a:t>
            </a:r>
          </a:p>
          <a:p>
            <a:pPr marL="0" indent="0">
              <a:buNone/>
            </a:pPr>
            <a:r>
              <a:rPr lang="en-GB" sz="2000" dirty="0">
                <a:latin typeface="Courier New" panose="02070309020205020404" pitchFamily="49" charset="0"/>
                <a:cs typeface="Courier New" panose="02070309020205020404" pitchFamily="49" charset="0"/>
              </a:rPr>
              <a:t>outcome-</a:t>
            </a:r>
            <a:r>
              <a:rPr lang="en-GB" sz="2000" dirty="0" err="1">
                <a:latin typeface="Courier New" panose="02070309020205020404" pitchFamily="49" charset="0"/>
                <a:cs typeface="Courier New" panose="02070309020205020404" pitchFamily="49" charset="0"/>
              </a:rPr>
              <a:t>ssp.supersonicads.com</a:t>
            </a:r>
            <a:r>
              <a:rPr lang="en-GB" sz="2000" dirty="0">
                <a:latin typeface="Courier New" panose="02070309020205020404" pitchFamily="49" charset="0"/>
                <a:cs typeface="Courier New" panose="02070309020205020404" pitchFamily="49" charset="0"/>
              </a:rPr>
              <a:t>                 510</a:t>
            </a:r>
          </a:p>
          <a:p>
            <a:pPr marL="0" indent="0">
              <a:buNone/>
            </a:pPr>
            <a:r>
              <a:rPr lang="en-GB" sz="2000" dirty="0">
                <a:latin typeface="Courier New" panose="02070309020205020404" pitchFamily="49" charset="0"/>
                <a:cs typeface="Courier New" panose="02070309020205020404" pitchFamily="49" charset="0"/>
              </a:rPr>
              <a:t>frontier-</a:t>
            </a:r>
            <a:r>
              <a:rPr lang="en-GB" sz="2000" dirty="0" err="1">
                <a:latin typeface="Courier New" panose="02070309020205020404" pitchFamily="49" charset="0"/>
                <a:cs typeface="Courier New" panose="02070309020205020404" pitchFamily="49" charset="0"/>
              </a:rPr>
              <a:t>va.tiktokv.com</a:t>
            </a:r>
            <a:r>
              <a:rPr lang="en-GB" sz="2000" dirty="0">
                <a:latin typeface="Courier New" panose="02070309020205020404" pitchFamily="49" charset="0"/>
                <a:cs typeface="Courier New" panose="02070309020205020404" pitchFamily="49" charset="0"/>
              </a:rPr>
              <a:t>                       444</a:t>
            </a:r>
          </a:p>
          <a:p>
            <a:pPr marL="0" indent="0">
              <a:buNone/>
            </a:pPr>
            <a:r>
              <a:rPr lang="en-GB" sz="2000" dirty="0" err="1">
                <a:latin typeface="Courier New" panose="02070309020205020404" pitchFamily="49" charset="0"/>
                <a:cs typeface="Courier New" panose="02070309020205020404" pitchFamily="49" charset="0"/>
              </a:rPr>
              <a:t>stats.gc.fe.apple-dns.net</a:t>
            </a:r>
            <a:r>
              <a:rPr lang="en-GB" sz="2000" dirty="0">
                <a:latin typeface="Courier New" panose="02070309020205020404" pitchFamily="49" charset="0"/>
                <a:cs typeface="Courier New" panose="02070309020205020404" pitchFamily="49" charset="0"/>
              </a:rPr>
              <a:t>                     459</a:t>
            </a:r>
          </a:p>
          <a:p>
            <a:pPr marL="0" indent="0">
              <a:buNone/>
            </a:pPr>
            <a:r>
              <a:rPr lang="en-GB" sz="2000" dirty="0" err="1">
                <a:latin typeface="Courier New" panose="02070309020205020404" pitchFamily="49" charset="0"/>
                <a:cs typeface="Courier New" panose="02070309020205020404" pitchFamily="49" charset="0"/>
              </a:rPr>
              <a:t>s.mopub.com</a:t>
            </a:r>
            <a:r>
              <a:rPr lang="en-GB" sz="2000" dirty="0">
                <a:latin typeface="Courier New" panose="02070309020205020404" pitchFamily="49" charset="0"/>
                <a:cs typeface="Courier New" panose="02070309020205020404" pitchFamily="49" charset="0"/>
              </a:rPr>
              <a:t>                                   350</a:t>
            </a:r>
          </a:p>
          <a:p>
            <a:pPr marL="0" indent="0">
              <a:buNone/>
            </a:pPr>
            <a:r>
              <a:rPr lang="en-GB" sz="2000" dirty="0">
                <a:latin typeface="Courier New" panose="02070309020205020404" pitchFamily="49" charset="0"/>
                <a:cs typeface="Courier New" panose="02070309020205020404" pitchFamily="49" charset="0"/>
              </a:rPr>
              <a:t>ssp-prod-telemerty-eastus-appgwv2.inmobi.com  344</a:t>
            </a:r>
          </a:p>
          <a:p>
            <a:pPr marL="0" indent="0">
              <a:buNone/>
            </a:pPr>
            <a:r>
              <a:rPr lang="en-GB" sz="2000" dirty="0" err="1">
                <a:latin typeface="Courier New" panose="02070309020205020404" pitchFamily="49" charset="0"/>
                <a:cs typeface="Courier New" panose="02070309020205020404" pitchFamily="49" charset="0"/>
              </a:rPr>
              <a:t>mon.tiktokv.com</a:t>
            </a:r>
            <a:r>
              <a:rPr lang="en-GB" sz="2000" dirty="0">
                <a:latin typeface="Courier New" panose="02070309020205020404" pitchFamily="49" charset="0"/>
                <a:cs typeface="Courier New" panose="02070309020205020404" pitchFamily="49" charset="0"/>
              </a:rPr>
              <a:t>                               342</a:t>
            </a:r>
          </a:p>
          <a:p>
            <a:pPr marL="0" indent="0">
              <a:buNone/>
            </a:pPr>
            <a:endParaRPr lang="en-GB" sz="2000" dirty="0">
              <a:latin typeface="Courier New" panose="02070309020205020404" pitchFamily="49" charset="0"/>
              <a:cs typeface="Courier New" panose="02070309020205020404" pitchFamily="49" charset="0"/>
            </a:endParaRPr>
          </a:p>
          <a:p>
            <a:pPr marL="0" indent="0">
              <a:buNone/>
            </a:pPr>
            <a:r>
              <a:rPr lang="en-GB" sz="2000" dirty="0">
                <a:latin typeface="Courier New" panose="02070309020205020404" pitchFamily="49" charset="0"/>
                <a:cs typeface="Courier New" panose="02070309020205020404" pitchFamily="49" charset="0"/>
              </a:rPr>
              <a:t> </a:t>
            </a:r>
            <a:endParaRPr lang="en-DE" sz="2000" dirty="0">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F1EB313F-7448-074D-8018-D3F041C66FE2}"/>
              </a:ext>
            </a:extLst>
          </p:cNvPr>
          <p:cNvPicPr>
            <a:picLocks noChangeAspect="1"/>
          </p:cNvPicPr>
          <p:nvPr/>
        </p:nvPicPr>
        <p:blipFill>
          <a:blip r:embed="rId2"/>
          <a:stretch>
            <a:fillRect/>
          </a:stretch>
        </p:blipFill>
        <p:spPr>
          <a:xfrm>
            <a:off x="7114385" y="239132"/>
            <a:ext cx="4925213" cy="4883474"/>
          </a:xfrm>
          <a:prstGeom prst="rect">
            <a:avLst/>
          </a:prstGeom>
        </p:spPr>
      </p:pic>
      <p:pic>
        <p:nvPicPr>
          <p:cNvPr id="6" name="Picture 5">
            <a:extLst>
              <a:ext uri="{FF2B5EF4-FFF2-40B4-BE49-F238E27FC236}">
                <a16:creationId xmlns:a16="http://schemas.microsoft.com/office/drawing/2014/main" id="{F0B68F30-95B9-6449-AF1F-2D9D4CEACFE4}"/>
              </a:ext>
            </a:extLst>
          </p:cNvPr>
          <p:cNvPicPr>
            <a:picLocks noChangeAspect="1"/>
          </p:cNvPicPr>
          <p:nvPr/>
        </p:nvPicPr>
        <p:blipFill>
          <a:blip r:embed="rId3"/>
          <a:stretch>
            <a:fillRect/>
          </a:stretch>
        </p:blipFill>
        <p:spPr>
          <a:xfrm>
            <a:off x="8250324" y="4961573"/>
            <a:ext cx="2979603" cy="1803108"/>
          </a:xfrm>
          <a:prstGeom prst="rect">
            <a:avLst/>
          </a:prstGeom>
        </p:spPr>
      </p:pic>
    </p:spTree>
    <p:extLst>
      <p:ext uri="{BB962C8B-B14F-4D97-AF65-F5344CB8AC3E}">
        <p14:creationId xmlns:p14="http://schemas.microsoft.com/office/powerpoint/2010/main" val="234821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7B8F40-A591-05CB-C1CF-579E9E5D0020}"/>
              </a:ext>
            </a:extLst>
          </p:cNvPr>
          <p:cNvSpPr>
            <a:spLocks noGrp="1"/>
          </p:cNvSpPr>
          <p:nvPr>
            <p:ph type="title"/>
          </p:nvPr>
        </p:nvSpPr>
        <p:spPr/>
        <p:txBody>
          <a:bodyPr>
            <a:normAutofit/>
          </a:bodyPr>
          <a:lstStyle/>
          <a:p>
            <a:r>
              <a:rPr lang="en-DE" dirty="0"/>
              <a:t>Top-20 zuhause im Apple-Zoo </a:t>
            </a:r>
            <a:r>
              <a:rPr lang="en-DE" dirty="0">
                <a:sym typeface="Wingdings" pitchFamily="2" charset="2"/>
              </a:rPr>
              <a:t></a:t>
            </a:r>
            <a:endParaRPr lang="en-DE" dirty="0"/>
          </a:p>
        </p:txBody>
      </p:sp>
      <p:sp>
        <p:nvSpPr>
          <p:cNvPr id="5" name="Content Placeholder 4">
            <a:extLst>
              <a:ext uri="{FF2B5EF4-FFF2-40B4-BE49-F238E27FC236}">
                <a16:creationId xmlns:a16="http://schemas.microsoft.com/office/drawing/2014/main" id="{163B1B2B-3943-EC67-5B2D-81FCD6DDEB05}"/>
              </a:ext>
            </a:extLst>
          </p:cNvPr>
          <p:cNvSpPr>
            <a:spLocks noGrp="1"/>
          </p:cNvSpPr>
          <p:nvPr>
            <p:ph idx="1"/>
          </p:nvPr>
        </p:nvSpPr>
        <p:spPr>
          <a:xfrm>
            <a:off x="1069848" y="2320412"/>
            <a:ext cx="10058400" cy="3851787"/>
          </a:xfrm>
        </p:spPr>
        <p:txBody>
          <a:bodyPr>
            <a:normAutofit/>
          </a:bodyPr>
          <a:lstStyle/>
          <a:p>
            <a:pPr marL="0" indent="0">
              <a:buNone/>
            </a:pPr>
            <a:r>
              <a:rPr lang="en-GB" sz="1400" dirty="0"/>
              <a:t>gs-loc.apple.com,130862</a:t>
            </a:r>
            <a:br>
              <a:rPr lang="en-GB" sz="1400" dirty="0"/>
            </a:br>
            <a:r>
              <a:rPr lang="en-GB" sz="1400" dirty="0"/>
              <a:t>cl4.apple.com,86470</a:t>
            </a:r>
            <a:br>
              <a:rPr lang="en-GB" sz="1400" dirty="0"/>
            </a:br>
            <a:r>
              <a:rPr lang="en-GB" sz="1400" dirty="0"/>
              <a:t>api.smoot.apple.com,82559</a:t>
            </a:r>
            <a:br>
              <a:rPr lang="en-GB" sz="1400" dirty="0"/>
            </a:br>
            <a:r>
              <a:rPr lang="en-GB" sz="1400" dirty="0"/>
              <a:t>gsp64-ssl.ls.apple.com,70641</a:t>
            </a:r>
            <a:br>
              <a:rPr lang="en-GB" sz="1400" dirty="0"/>
            </a:br>
            <a:r>
              <a:rPr lang="en-GB" sz="1400" dirty="0"/>
              <a:t>cl3.apple.com,59855</a:t>
            </a:r>
            <a:br>
              <a:rPr lang="en-GB" sz="1400" dirty="0"/>
            </a:br>
            <a:r>
              <a:rPr lang="en-GB" sz="1400" dirty="0"/>
              <a:t>iphone-ld.apple.com,47247</a:t>
            </a:r>
            <a:br>
              <a:rPr lang="en-GB" sz="1400" dirty="0"/>
            </a:br>
            <a:r>
              <a:rPr lang="en-GB" sz="1400" b="1" dirty="0"/>
              <a:t>app-measurement.com,36291</a:t>
            </a:r>
            <a:br>
              <a:rPr lang="en-GB" sz="1400" b="1" dirty="0"/>
            </a:br>
            <a:r>
              <a:rPr lang="en-GB" sz="1400" dirty="0"/>
              <a:t>gsp-ssl.ls.apple.com,34706</a:t>
            </a:r>
            <a:br>
              <a:rPr lang="en-GB" sz="1400" dirty="0"/>
            </a:br>
            <a:r>
              <a:rPr lang="en-GB" sz="1400" dirty="0"/>
              <a:t>configuration.ls.apple.com,32186</a:t>
            </a:r>
            <a:br>
              <a:rPr lang="en-GB" sz="1400" dirty="0"/>
            </a:br>
            <a:r>
              <a:rPr lang="en-GB" sz="1400" dirty="0"/>
              <a:t>cl1.apple.com,31723</a:t>
            </a:r>
            <a:br>
              <a:rPr lang="en-GB" sz="1400" dirty="0"/>
            </a:br>
            <a:r>
              <a:rPr lang="en-GB" sz="1400" dirty="0"/>
              <a:t>pancake.apple.com,30412</a:t>
            </a:r>
            <a:br>
              <a:rPr lang="en-GB" sz="1400" dirty="0"/>
            </a:br>
            <a:r>
              <a:rPr lang="en-GB" sz="1400" b="1" dirty="0"/>
              <a:t>dit.whatsapp.net,25630</a:t>
            </a:r>
            <a:br>
              <a:rPr lang="en-GB" sz="1400" dirty="0"/>
            </a:br>
            <a:r>
              <a:rPr lang="en-GB" sz="1400" dirty="0"/>
              <a:t>gsp85-ssl.ls.apple.com,20173</a:t>
            </a:r>
            <a:br>
              <a:rPr lang="en-GB" sz="1400" dirty="0"/>
            </a:br>
            <a:r>
              <a:rPr lang="en-GB" sz="1400" dirty="0"/>
              <a:t>metrics.icloud.com,19961</a:t>
            </a:r>
            <a:br>
              <a:rPr lang="en-GB" sz="1400" dirty="0"/>
            </a:br>
            <a:r>
              <a:rPr lang="en-GB" sz="1400" dirty="0"/>
              <a:t>xp.apple.com,18920</a:t>
            </a:r>
            <a:br>
              <a:rPr lang="en-GB" sz="1400" dirty="0"/>
            </a:br>
            <a:r>
              <a:rPr lang="en-GB" sz="1400" dirty="0"/>
              <a:t>stats.gc.apple.com,18462</a:t>
            </a:r>
            <a:br>
              <a:rPr lang="en-GB" sz="1400" dirty="0"/>
            </a:br>
            <a:r>
              <a:rPr lang="en-GB" sz="1400" b="1" dirty="0"/>
              <a:t>firebaselogging-pa.googleapis.com,18242</a:t>
            </a:r>
            <a:br>
              <a:rPr lang="en-GB" sz="1400" b="1" dirty="0"/>
            </a:br>
            <a:r>
              <a:rPr lang="en-GB" sz="1400" dirty="0"/>
              <a:t>mask.icloud.com,17201</a:t>
            </a:r>
            <a:br>
              <a:rPr lang="en-GB" sz="1400" dirty="0"/>
            </a:br>
            <a:r>
              <a:rPr lang="en-GB" sz="1400" b="1" dirty="0"/>
              <a:t>s.youtube.com,16263</a:t>
            </a:r>
            <a:endParaRPr lang="en-DE" sz="1400" b="1" dirty="0"/>
          </a:p>
        </p:txBody>
      </p:sp>
    </p:spTree>
    <p:extLst>
      <p:ext uri="{BB962C8B-B14F-4D97-AF65-F5344CB8AC3E}">
        <p14:creationId xmlns:p14="http://schemas.microsoft.com/office/powerpoint/2010/main" val="1944099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2466C-439D-AD9C-77A2-1EE1D24ADEC6}"/>
              </a:ext>
            </a:extLst>
          </p:cNvPr>
          <p:cNvSpPr>
            <a:spLocks noGrp="1"/>
          </p:cNvSpPr>
          <p:nvPr>
            <p:ph type="title"/>
          </p:nvPr>
        </p:nvSpPr>
        <p:spPr/>
        <p:txBody>
          <a:bodyPr>
            <a:normAutofit/>
          </a:bodyPr>
          <a:lstStyle/>
          <a:p>
            <a:r>
              <a:rPr lang="en-DE" dirty="0"/>
              <a:t>Top-Tracker je App</a:t>
            </a:r>
          </a:p>
        </p:txBody>
      </p:sp>
      <p:sp>
        <p:nvSpPr>
          <p:cNvPr id="3" name="Content Placeholder 2">
            <a:extLst>
              <a:ext uri="{FF2B5EF4-FFF2-40B4-BE49-F238E27FC236}">
                <a16:creationId xmlns:a16="http://schemas.microsoft.com/office/drawing/2014/main" id="{472DA26F-0A27-0154-D86F-353ECE07D0E5}"/>
              </a:ext>
            </a:extLst>
          </p:cNvPr>
          <p:cNvSpPr>
            <a:spLocks noGrp="1"/>
          </p:cNvSpPr>
          <p:nvPr>
            <p:ph idx="1"/>
          </p:nvPr>
        </p:nvSpPr>
        <p:spPr>
          <a:xfrm>
            <a:off x="1069848" y="2320412"/>
            <a:ext cx="10058400" cy="3851787"/>
          </a:xfrm>
        </p:spPr>
        <p:txBody>
          <a:bodyPr>
            <a:normAutofit/>
          </a:bodyPr>
          <a:lstStyle/>
          <a:p>
            <a:pPr marL="0" indent="0">
              <a:buNone/>
            </a:pPr>
            <a:r>
              <a:rPr lang="en-GB" dirty="0" err="1"/>
              <a:t>com.reddit.</a:t>
            </a:r>
            <a:r>
              <a:rPr lang="en-GB" b="1" dirty="0" err="1"/>
              <a:t>Reddit</a:t>
            </a:r>
            <a:r>
              <a:rPr lang="en-GB" dirty="0"/>
              <a:t>: "app-</a:t>
            </a:r>
            <a:r>
              <a:rPr lang="en-GB" dirty="0" err="1"/>
              <a:t>measurement.com</a:t>
            </a:r>
            <a:r>
              <a:rPr lang="en-GB" dirty="0"/>
              <a:t>"</a:t>
            </a:r>
            <a:br>
              <a:rPr lang="en-GB" dirty="0"/>
            </a:br>
            <a:r>
              <a:rPr lang="en-GB" dirty="0" err="1"/>
              <a:t>com.reddit.Reddit</a:t>
            </a:r>
            <a:r>
              <a:rPr lang="en-GB" dirty="0"/>
              <a:t>: "region1.app-measurement.com"</a:t>
            </a:r>
            <a:br>
              <a:rPr lang="en-GB" dirty="0"/>
            </a:br>
            <a:r>
              <a:rPr lang="en-GB" dirty="0" err="1"/>
              <a:t>com.willenapps.</a:t>
            </a:r>
            <a:r>
              <a:rPr lang="en-GB" b="1" dirty="0" err="1"/>
              <a:t>cloudplayer</a:t>
            </a:r>
            <a:r>
              <a:rPr lang="en-GB" dirty="0"/>
              <a:t>: "app-</a:t>
            </a:r>
            <a:r>
              <a:rPr lang="en-GB" dirty="0" err="1"/>
              <a:t>measurement.com</a:t>
            </a:r>
            <a:r>
              <a:rPr lang="en-GB" dirty="0"/>
              <a:t>"</a:t>
            </a:r>
            <a:br>
              <a:rPr lang="en-GB" dirty="0"/>
            </a:br>
            <a:r>
              <a:rPr lang="en-GB" dirty="0" err="1"/>
              <a:t>com.willenapps.cloudplayer</a:t>
            </a:r>
            <a:r>
              <a:rPr lang="en-GB" dirty="0"/>
              <a:t>: "region1.app-measurement.com"</a:t>
            </a:r>
            <a:br>
              <a:rPr lang="en-GB" dirty="0"/>
            </a:br>
            <a:r>
              <a:rPr lang="en-GB" dirty="0" err="1"/>
              <a:t>net.whatsapp.</a:t>
            </a:r>
            <a:r>
              <a:rPr lang="en-GB" b="1" dirty="0" err="1"/>
              <a:t>WhatsApp</a:t>
            </a:r>
            <a:r>
              <a:rPr lang="en-GB" dirty="0"/>
              <a:t>: "</a:t>
            </a:r>
            <a:r>
              <a:rPr lang="en-GB" dirty="0" err="1"/>
              <a:t>dit.whatsapp.net</a:t>
            </a:r>
            <a:r>
              <a:rPr lang="en-GB" dirty="0"/>
              <a:t>"</a:t>
            </a:r>
            <a:br>
              <a:rPr lang="en-GB" dirty="0"/>
            </a:br>
            <a:r>
              <a:rPr lang="en-GB" dirty="0" err="1"/>
              <a:t>com.reddit.Reddit</a:t>
            </a:r>
            <a:r>
              <a:rPr lang="en-GB" dirty="0"/>
              <a:t>: "</a:t>
            </a:r>
            <a:r>
              <a:rPr lang="en-GB" dirty="0" err="1"/>
              <a:t>firebaselogging-pa.googleapis.com</a:t>
            </a:r>
            <a:r>
              <a:rPr lang="en-GB" dirty="0"/>
              <a:t>"</a:t>
            </a:r>
            <a:br>
              <a:rPr lang="en-GB" dirty="0"/>
            </a:br>
            <a:r>
              <a:rPr lang="en-GB" dirty="0" err="1"/>
              <a:t>com.willenapps.cloudplayer</a:t>
            </a:r>
            <a:r>
              <a:rPr lang="en-GB" dirty="0"/>
              <a:t>: "</a:t>
            </a:r>
            <a:r>
              <a:rPr lang="en-GB" dirty="0" err="1"/>
              <a:t>firebaselogging-pa.googleapis.com</a:t>
            </a:r>
            <a:r>
              <a:rPr lang="en-GB" dirty="0"/>
              <a:t>"</a:t>
            </a:r>
            <a:br>
              <a:rPr lang="en-GB" dirty="0"/>
            </a:br>
            <a:r>
              <a:rPr lang="en-GB" dirty="0" err="1"/>
              <a:t>jp.morilab.</a:t>
            </a:r>
            <a:r>
              <a:rPr lang="en-GB" b="1" dirty="0" err="1"/>
              <a:t>MastodonApp</a:t>
            </a:r>
            <a:r>
              <a:rPr lang="en-GB" dirty="0"/>
              <a:t>: "device-</a:t>
            </a:r>
            <a:r>
              <a:rPr lang="en-GB" dirty="0" err="1"/>
              <a:t>provisioning.googleapis.com</a:t>
            </a:r>
            <a:r>
              <a:rPr lang="en-GB" dirty="0"/>
              <a:t>” </a:t>
            </a:r>
            <a:r>
              <a:rPr lang="en-GB" dirty="0">
                <a:sym typeface="Wingdings" pitchFamily="2" charset="2"/>
              </a:rPr>
              <a:t> ???</a:t>
            </a:r>
            <a:endParaRPr lang="en-DE" dirty="0"/>
          </a:p>
        </p:txBody>
      </p:sp>
    </p:spTree>
    <p:extLst>
      <p:ext uri="{BB962C8B-B14F-4D97-AF65-F5344CB8AC3E}">
        <p14:creationId xmlns:p14="http://schemas.microsoft.com/office/powerpoint/2010/main" val="11735926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A8A8F-EBC7-DDBA-A5F7-3B900204D53D}"/>
              </a:ext>
            </a:extLst>
          </p:cNvPr>
          <p:cNvSpPr>
            <a:spLocks noGrp="1"/>
          </p:cNvSpPr>
          <p:nvPr>
            <p:ph type="title"/>
          </p:nvPr>
        </p:nvSpPr>
        <p:spPr/>
        <p:txBody>
          <a:bodyPr>
            <a:normAutofit/>
          </a:bodyPr>
          <a:lstStyle/>
          <a:p>
            <a:r>
              <a:rPr lang="en-DE" dirty="0"/>
              <a:t>Fazit</a:t>
            </a:r>
          </a:p>
        </p:txBody>
      </p:sp>
      <p:sp>
        <p:nvSpPr>
          <p:cNvPr id="3" name="Content Placeholder 2">
            <a:extLst>
              <a:ext uri="{FF2B5EF4-FFF2-40B4-BE49-F238E27FC236}">
                <a16:creationId xmlns:a16="http://schemas.microsoft.com/office/drawing/2014/main" id="{28A0830D-FD50-1D1D-93C1-34B839E70950}"/>
              </a:ext>
            </a:extLst>
          </p:cNvPr>
          <p:cNvSpPr>
            <a:spLocks noGrp="1"/>
          </p:cNvSpPr>
          <p:nvPr>
            <p:ph idx="1"/>
          </p:nvPr>
        </p:nvSpPr>
        <p:spPr>
          <a:xfrm>
            <a:off x="1069848" y="2320412"/>
            <a:ext cx="10058400" cy="3851787"/>
          </a:xfrm>
        </p:spPr>
        <p:txBody>
          <a:bodyPr>
            <a:normAutofit/>
          </a:bodyPr>
          <a:lstStyle/>
          <a:p>
            <a:r>
              <a:rPr lang="en-DE" dirty="0"/>
              <a:t>“Bitte keine Werbung, Malware und Tracking”</a:t>
            </a:r>
          </a:p>
          <a:p>
            <a:r>
              <a:rPr lang="en-DE" dirty="0"/>
              <a:t>Zuhause und unterwegs zum Spottpreis/kostenlos (also egal wo!)</a:t>
            </a:r>
          </a:p>
          <a:p>
            <a:r>
              <a:rPr lang="en-DE" dirty="0"/>
              <a:t>Braucht aber etwas “Spaß”</a:t>
            </a:r>
          </a:p>
          <a:p>
            <a:pPr lvl="1"/>
            <a:r>
              <a:rPr lang="en-DE" dirty="0"/>
              <a:t>am Administrieren</a:t>
            </a:r>
          </a:p>
          <a:p>
            <a:pPr lvl="1"/>
            <a:r>
              <a:rPr lang="en-DE" dirty="0"/>
              <a:t>und an/mit Linux/Docker</a:t>
            </a:r>
          </a:p>
          <a:p>
            <a:r>
              <a:rPr lang="en-GB" dirty="0"/>
              <a:t>M</a:t>
            </a:r>
            <a:r>
              <a:rPr lang="en-DE" dirty="0"/>
              <a:t>anchmal muss was gefixt werden (”Overblocking”)</a:t>
            </a:r>
          </a:p>
          <a:p>
            <a:pPr lvl="1"/>
            <a:r>
              <a:rPr lang="en-DE" dirty="0"/>
              <a:t>lokal per Whitelist</a:t>
            </a:r>
          </a:p>
          <a:p>
            <a:pPr lvl="1"/>
            <a:r>
              <a:rPr lang="en-DE" dirty="0"/>
              <a:t>oder dem Blocklistenbetreiber melden</a:t>
            </a:r>
          </a:p>
          <a:p>
            <a:pPr lvl="1"/>
            <a:r>
              <a:rPr lang="en-DE" dirty="0"/>
              <a:t>oder PR machen und Contributor werden!</a:t>
            </a:r>
          </a:p>
          <a:p>
            <a:endParaRPr lang="en-DE" dirty="0"/>
          </a:p>
        </p:txBody>
      </p:sp>
    </p:spTree>
    <p:extLst>
      <p:ext uri="{BB962C8B-B14F-4D97-AF65-F5344CB8AC3E}">
        <p14:creationId xmlns:p14="http://schemas.microsoft.com/office/powerpoint/2010/main" val="217511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6BFDD-E1F7-627A-96BE-2B842327A0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75F95B-D529-11F8-1801-F8572EB9E8EC}"/>
              </a:ext>
            </a:extLst>
          </p:cNvPr>
          <p:cNvSpPr>
            <a:spLocks noGrp="1"/>
          </p:cNvSpPr>
          <p:nvPr>
            <p:ph type="title"/>
          </p:nvPr>
        </p:nvSpPr>
        <p:spPr/>
        <p:txBody>
          <a:bodyPr>
            <a:normAutofit/>
          </a:bodyPr>
          <a:lstStyle/>
          <a:p>
            <a:r>
              <a:rPr lang="de-DE" dirty="0"/>
              <a:t>Und </a:t>
            </a:r>
            <a:r>
              <a:rPr lang="en-DE" dirty="0"/>
              <a:t>action!</a:t>
            </a:r>
          </a:p>
        </p:txBody>
      </p:sp>
      <p:grpSp>
        <p:nvGrpSpPr>
          <p:cNvPr id="17" name="Group 16">
            <a:extLst>
              <a:ext uri="{FF2B5EF4-FFF2-40B4-BE49-F238E27FC236}">
                <a16:creationId xmlns:a16="http://schemas.microsoft.com/office/drawing/2014/main" id="{C75FFB91-13E6-2B76-45AB-157F702C9891}"/>
              </a:ext>
            </a:extLst>
          </p:cNvPr>
          <p:cNvGrpSpPr/>
          <p:nvPr/>
        </p:nvGrpSpPr>
        <p:grpSpPr>
          <a:xfrm>
            <a:off x="4318140" y="4751542"/>
            <a:ext cx="1407114" cy="1300895"/>
            <a:chOff x="5828661" y="2433089"/>
            <a:chExt cx="1407114" cy="1300895"/>
          </a:xfrm>
        </p:grpSpPr>
        <p:pic>
          <p:nvPicPr>
            <p:cNvPr id="22" name="Picture 6">
              <a:extLst>
                <a:ext uri="{FF2B5EF4-FFF2-40B4-BE49-F238E27FC236}">
                  <a16:creationId xmlns:a16="http://schemas.microsoft.com/office/drawing/2014/main" id="{CE0FC467-90EC-A0CD-509B-1FCACFB847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8661" y="2433089"/>
              <a:ext cx="1407114" cy="42213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data center hetzner cloud intel">
              <a:extLst>
                <a:ext uri="{FF2B5EF4-FFF2-40B4-BE49-F238E27FC236}">
                  <a16:creationId xmlns:a16="http://schemas.microsoft.com/office/drawing/2014/main" id="{ABC63156-BCD5-9003-3061-44E8AEC7C8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8661" y="2901965"/>
              <a:ext cx="1407114" cy="832019"/>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Cloud 31">
            <a:extLst>
              <a:ext uri="{FF2B5EF4-FFF2-40B4-BE49-F238E27FC236}">
                <a16:creationId xmlns:a16="http://schemas.microsoft.com/office/drawing/2014/main" id="{81AFCC46-585E-4EBF-7567-7346BC3E5651}"/>
              </a:ext>
            </a:extLst>
          </p:cNvPr>
          <p:cNvSpPr/>
          <p:nvPr/>
        </p:nvSpPr>
        <p:spPr>
          <a:xfrm>
            <a:off x="1334208" y="4453118"/>
            <a:ext cx="3023181" cy="2128547"/>
          </a:xfrm>
          <a:prstGeom prst="cloud">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“Internet”</a:t>
            </a:r>
          </a:p>
        </p:txBody>
      </p:sp>
      <p:sp>
        <p:nvSpPr>
          <p:cNvPr id="33" name="Cloud 32">
            <a:extLst>
              <a:ext uri="{FF2B5EF4-FFF2-40B4-BE49-F238E27FC236}">
                <a16:creationId xmlns:a16="http://schemas.microsoft.com/office/drawing/2014/main" id="{F2E7E723-848D-04B5-3318-6689B93DA1CC}"/>
              </a:ext>
            </a:extLst>
          </p:cNvPr>
          <p:cNvSpPr/>
          <p:nvPr/>
        </p:nvSpPr>
        <p:spPr>
          <a:xfrm>
            <a:off x="1199213" y="4065832"/>
            <a:ext cx="2216375" cy="832019"/>
          </a:xfrm>
          <a:prstGeom prst="cloud">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“Provider”</a:t>
            </a:r>
          </a:p>
        </p:txBody>
      </p:sp>
      <p:grpSp>
        <p:nvGrpSpPr>
          <p:cNvPr id="35" name="Group 34">
            <a:extLst>
              <a:ext uri="{FF2B5EF4-FFF2-40B4-BE49-F238E27FC236}">
                <a16:creationId xmlns:a16="http://schemas.microsoft.com/office/drawing/2014/main" id="{3D47A56C-EE5C-D572-197C-140E388CF91D}"/>
              </a:ext>
            </a:extLst>
          </p:cNvPr>
          <p:cNvGrpSpPr/>
          <p:nvPr/>
        </p:nvGrpSpPr>
        <p:grpSpPr>
          <a:xfrm>
            <a:off x="1760201" y="2278416"/>
            <a:ext cx="2025999" cy="832019"/>
            <a:chOff x="411912" y="2326604"/>
            <a:chExt cx="2025999" cy="832019"/>
          </a:xfrm>
        </p:grpSpPr>
        <p:grpSp>
          <p:nvGrpSpPr>
            <p:cNvPr id="36" name="Group 35">
              <a:extLst>
                <a:ext uri="{FF2B5EF4-FFF2-40B4-BE49-F238E27FC236}">
                  <a16:creationId xmlns:a16="http://schemas.microsoft.com/office/drawing/2014/main" id="{C9F93BC9-6992-73DC-FCCE-517600E1FC0B}"/>
                </a:ext>
              </a:extLst>
            </p:cNvPr>
            <p:cNvGrpSpPr/>
            <p:nvPr/>
          </p:nvGrpSpPr>
          <p:grpSpPr>
            <a:xfrm>
              <a:off x="411912" y="2453175"/>
              <a:ext cx="697855" cy="697855"/>
              <a:chOff x="447387" y="2476500"/>
              <a:chExt cx="3251200" cy="3251200"/>
            </a:xfrm>
          </p:grpSpPr>
          <p:pic>
            <p:nvPicPr>
              <p:cNvPr id="42" name="Picture 18">
                <a:extLst>
                  <a:ext uri="{FF2B5EF4-FFF2-40B4-BE49-F238E27FC236}">
                    <a16:creationId xmlns:a16="http://schemas.microsoft.com/office/drawing/2014/main" id="{B46F2ED8-24EF-68F0-14FF-865419CA3D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387" y="2476500"/>
                <a:ext cx="3251200" cy="3251200"/>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a:extLst>
                  <a:ext uri="{FF2B5EF4-FFF2-40B4-BE49-F238E27FC236}">
                    <a16:creationId xmlns:a16="http://schemas.microsoft.com/office/drawing/2014/main" id="{2E257A52-E425-175F-5A19-4BFEB89BC336}"/>
                  </a:ext>
                </a:extLst>
              </p:cNvPr>
              <p:cNvGrpSpPr/>
              <p:nvPr/>
            </p:nvGrpSpPr>
            <p:grpSpPr>
              <a:xfrm>
                <a:off x="1576271" y="3638500"/>
                <a:ext cx="993431" cy="927200"/>
                <a:chOff x="1576272" y="4426772"/>
                <a:chExt cx="993431" cy="927200"/>
              </a:xfrm>
            </p:grpSpPr>
            <p:pic>
              <p:nvPicPr>
                <p:cNvPr id="45" name="Picture 44" descr="A flat robot head, a bright sea green semicircle with antennas and small holes for eyes.">
                  <a:extLst>
                    <a:ext uri="{FF2B5EF4-FFF2-40B4-BE49-F238E27FC236}">
                      <a16:creationId xmlns:a16="http://schemas.microsoft.com/office/drawing/2014/main" id="{09AA94F3-2069-D880-494E-E3892F7C69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6272" y="4795680"/>
                  <a:ext cx="993431" cy="55829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0" descr="The word &quot;iOS&quot; in black San Francisco neo-grotesque sans-serif font.">
                  <a:extLst>
                    <a:ext uri="{FF2B5EF4-FFF2-40B4-BE49-F238E27FC236}">
                      <a16:creationId xmlns:a16="http://schemas.microsoft.com/office/drawing/2014/main" id="{C1403255-EF3F-E209-96B3-176F785240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5106" y="4426772"/>
                  <a:ext cx="615764" cy="30377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7" name="Group 36">
              <a:extLst>
                <a:ext uri="{FF2B5EF4-FFF2-40B4-BE49-F238E27FC236}">
                  <a16:creationId xmlns:a16="http://schemas.microsoft.com/office/drawing/2014/main" id="{622C42DC-F628-4CB8-5360-138E5A60723E}"/>
                </a:ext>
              </a:extLst>
            </p:cNvPr>
            <p:cNvGrpSpPr/>
            <p:nvPr/>
          </p:nvGrpSpPr>
          <p:grpSpPr>
            <a:xfrm>
              <a:off x="1029642" y="2326604"/>
              <a:ext cx="1408269" cy="832019"/>
              <a:chOff x="2967429" y="3176844"/>
              <a:chExt cx="6318082" cy="3732784"/>
            </a:xfrm>
          </p:grpSpPr>
          <p:pic>
            <p:nvPicPr>
              <p:cNvPr id="38" name="Picture 22">
                <a:extLst>
                  <a:ext uri="{FF2B5EF4-FFF2-40B4-BE49-F238E27FC236}">
                    <a16:creationId xmlns:a16="http://schemas.microsoft.com/office/drawing/2014/main" id="{34085AEB-FB95-1EB8-FE0E-9734DD7AF6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67429" y="3176844"/>
                <a:ext cx="6318082" cy="373278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2">
                <a:extLst>
                  <a:ext uri="{FF2B5EF4-FFF2-40B4-BE49-F238E27FC236}">
                    <a16:creationId xmlns:a16="http://schemas.microsoft.com/office/drawing/2014/main" id="{8A36E262-30AE-33A9-6463-D88D44F298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8041" y="3977665"/>
                <a:ext cx="2118429" cy="44910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4">
                <a:extLst>
                  <a:ext uri="{FF2B5EF4-FFF2-40B4-BE49-F238E27FC236}">
                    <a16:creationId xmlns:a16="http://schemas.microsoft.com/office/drawing/2014/main" id="{811A2CF4-47AE-2769-E204-7C47286AA7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26558" y="5335656"/>
                <a:ext cx="1442434" cy="34041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6" descr="Tux the penguin">
                <a:extLst>
                  <a:ext uri="{FF2B5EF4-FFF2-40B4-BE49-F238E27FC236}">
                    <a16:creationId xmlns:a16="http://schemas.microsoft.com/office/drawing/2014/main" id="{8619A150-070D-C38A-31EE-E787D2440E6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97674" y="4677214"/>
                <a:ext cx="645993" cy="77088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7" name="Group 46">
            <a:extLst>
              <a:ext uri="{FF2B5EF4-FFF2-40B4-BE49-F238E27FC236}">
                <a16:creationId xmlns:a16="http://schemas.microsoft.com/office/drawing/2014/main" id="{5503F824-7C72-B063-72B6-EA3A7D51AE99}"/>
              </a:ext>
            </a:extLst>
          </p:cNvPr>
          <p:cNvGrpSpPr/>
          <p:nvPr/>
        </p:nvGrpSpPr>
        <p:grpSpPr>
          <a:xfrm>
            <a:off x="6467041" y="6165548"/>
            <a:ext cx="1240829" cy="420693"/>
            <a:chOff x="8359902" y="1859590"/>
            <a:chExt cx="1240829" cy="420693"/>
          </a:xfrm>
        </p:grpSpPr>
        <p:pic>
          <p:nvPicPr>
            <p:cNvPr id="48" name="Picture 4">
              <a:extLst>
                <a:ext uri="{FF2B5EF4-FFF2-40B4-BE49-F238E27FC236}">
                  <a16:creationId xmlns:a16="http://schemas.microsoft.com/office/drawing/2014/main" id="{B08FAF64-70CD-C073-479D-4E06FF406D8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59902" y="1859590"/>
              <a:ext cx="282653" cy="420693"/>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7C8CA23E-F585-BC13-C0E3-48DF1EC7F489}"/>
                </a:ext>
              </a:extLst>
            </p:cNvPr>
            <p:cNvSpPr txBox="1"/>
            <p:nvPr/>
          </p:nvSpPr>
          <p:spPr>
            <a:xfrm>
              <a:off x="8637006" y="1907229"/>
              <a:ext cx="963725" cy="369332"/>
            </a:xfrm>
            <a:prstGeom prst="rect">
              <a:avLst/>
            </a:prstGeom>
            <a:noFill/>
          </p:spPr>
          <p:txBody>
            <a:bodyPr wrap="none" rtlCol="0">
              <a:spAutoFit/>
            </a:bodyPr>
            <a:lstStyle/>
            <a:p>
              <a:r>
                <a:rPr lang="de-DE" dirty="0"/>
                <a:t>Pi-Hole</a:t>
              </a:r>
              <a:endParaRPr lang="en-DE" dirty="0"/>
            </a:p>
          </p:txBody>
        </p:sp>
      </p:grpSp>
      <p:cxnSp>
        <p:nvCxnSpPr>
          <p:cNvPr id="50" name="Curved Connector 49">
            <a:extLst>
              <a:ext uri="{FF2B5EF4-FFF2-40B4-BE49-F238E27FC236}">
                <a16:creationId xmlns:a16="http://schemas.microsoft.com/office/drawing/2014/main" id="{D1E47F3A-51F7-8A62-4AA9-1396109CF60B}"/>
              </a:ext>
            </a:extLst>
          </p:cNvPr>
          <p:cNvCxnSpPr>
            <a:cxnSpLocks/>
            <a:stCxn id="4101" idx="3"/>
            <a:endCxn id="48" idx="0"/>
          </p:cNvCxnSpPr>
          <p:nvPr/>
        </p:nvCxnSpPr>
        <p:spPr>
          <a:xfrm flipV="1">
            <a:off x="5539876" y="6165548"/>
            <a:ext cx="1068492" cy="17846"/>
          </a:xfrm>
          <a:prstGeom prst="curvedConnector4">
            <a:avLst>
              <a:gd name="adj1" fmla="val 43387"/>
              <a:gd name="adj2" fmla="val 2943416"/>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51" name="Picture 6">
            <a:extLst>
              <a:ext uri="{FF2B5EF4-FFF2-40B4-BE49-F238E27FC236}">
                <a16:creationId xmlns:a16="http://schemas.microsoft.com/office/drawing/2014/main" id="{EFAF3E74-8E6C-D37B-343F-874CDC17247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12208" y="2895637"/>
            <a:ext cx="1186726" cy="593363"/>
          </a:xfrm>
          <a:prstGeom prst="rect">
            <a:avLst/>
          </a:prstGeom>
          <a:noFill/>
          <a:extLst>
            <a:ext uri="{909E8E84-426E-40DD-AFC4-6F175D3DCCD1}">
              <a14:hiddenFill xmlns:a14="http://schemas.microsoft.com/office/drawing/2010/main">
                <a:solidFill>
                  <a:srgbClr val="FFFFFF"/>
                </a:solidFill>
              </a14:hiddenFill>
            </a:ext>
          </a:extLst>
        </p:spPr>
      </p:pic>
      <p:cxnSp>
        <p:nvCxnSpPr>
          <p:cNvPr id="52" name="Curved Connector 51">
            <a:extLst>
              <a:ext uri="{FF2B5EF4-FFF2-40B4-BE49-F238E27FC236}">
                <a16:creationId xmlns:a16="http://schemas.microsoft.com/office/drawing/2014/main" id="{28A4F56E-F0A9-042D-4616-7B3D1B0C5071}"/>
              </a:ext>
            </a:extLst>
          </p:cNvPr>
          <p:cNvCxnSpPr>
            <a:cxnSpLocks/>
            <a:stCxn id="49" idx="3"/>
            <a:endCxn id="54" idx="2"/>
          </p:cNvCxnSpPr>
          <p:nvPr/>
        </p:nvCxnSpPr>
        <p:spPr>
          <a:xfrm flipV="1">
            <a:off x="7707870" y="5968114"/>
            <a:ext cx="1548797" cy="429739"/>
          </a:xfrm>
          <a:prstGeom prst="curvedConnector2">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03B93FCF-65FC-8657-BAAD-C66286EA6F59}"/>
              </a:ext>
            </a:extLst>
          </p:cNvPr>
          <p:cNvGrpSpPr/>
          <p:nvPr/>
        </p:nvGrpSpPr>
        <p:grpSpPr>
          <a:xfrm>
            <a:off x="7270543" y="2207482"/>
            <a:ext cx="3972247" cy="3760632"/>
            <a:chOff x="7339368" y="1210614"/>
            <a:chExt cx="3972247" cy="3760632"/>
          </a:xfrm>
        </p:grpSpPr>
        <p:sp>
          <p:nvSpPr>
            <p:cNvPr id="54" name="Rounded Rectangle 53">
              <a:extLst>
                <a:ext uri="{FF2B5EF4-FFF2-40B4-BE49-F238E27FC236}">
                  <a16:creationId xmlns:a16="http://schemas.microsoft.com/office/drawing/2014/main" id="{680E2841-4D27-6595-49C7-D9B9EF4BCB39}"/>
                </a:ext>
              </a:extLst>
            </p:cNvPr>
            <p:cNvSpPr/>
            <p:nvPr/>
          </p:nvSpPr>
          <p:spPr>
            <a:xfrm>
              <a:off x="7339368" y="1210614"/>
              <a:ext cx="3972247" cy="37606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55" name="Group 54">
              <a:extLst>
                <a:ext uri="{FF2B5EF4-FFF2-40B4-BE49-F238E27FC236}">
                  <a16:creationId xmlns:a16="http://schemas.microsoft.com/office/drawing/2014/main" id="{0C1BFBBA-EB73-993E-5A06-FD9938D5BC69}"/>
                </a:ext>
              </a:extLst>
            </p:cNvPr>
            <p:cNvGrpSpPr/>
            <p:nvPr/>
          </p:nvGrpSpPr>
          <p:grpSpPr>
            <a:xfrm>
              <a:off x="7339368" y="1313241"/>
              <a:ext cx="3710622" cy="3506522"/>
              <a:chOff x="7779984" y="1187734"/>
              <a:chExt cx="3710622" cy="3506522"/>
            </a:xfrm>
            <a:effectLst/>
          </p:grpSpPr>
          <p:pic>
            <p:nvPicPr>
              <p:cNvPr id="56" name="Picture 2">
                <a:extLst>
                  <a:ext uri="{FF2B5EF4-FFF2-40B4-BE49-F238E27FC236}">
                    <a16:creationId xmlns:a16="http://schemas.microsoft.com/office/drawing/2014/main" id="{CA8AFC29-9877-E264-CB5C-D3482021A8C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79984" y="3149234"/>
                <a:ext cx="1686502" cy="94821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7" name="Picture 8">
                <a:extLst>
                  <a:ext uri="{FF2B5EF4-FFF2-40B4-BE49-F238E27FC236}">
                    <a16:creationId xmlns:a16="http://schemas.microsoft.com/office/drawing/2014/main" id="{E1BCFF71-86C1-25DD-AFCA-CAE1591BBAF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444595" y="3074885"/>
                <a:ext cx="970543" cy="97054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8" name="Picture 10">
                <a:extLst>
                  <a:ext uri="{FF2B5EF4-FFF2-40B4-BE49-F238E27FC236}">
                    <a16:creationId xmlns:a16="http://schemas.microsoft.com/office/drawing/2014/main" id="{FF75D5FC-F604-90AD-6333-33C99932D8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246223" y="4015201"/>
                <a:ext cx="679055" cy="67905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9" name="Picture 14">
                <a:extLst>
                  <a:ext uri="{FF2B5EF4-FFF2-40B4-BE49-F238E27FC236}">
                    <a16:creationId xmlns:a16="http://schemas.microsoft.com/office/drawing/2014/main" id="{C16D969C-2C3F-E84C-D6F5-EE5D74EE4CD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29497" y="4132740"/>
                <a:ext cx="451591" cy="51151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0" name="Picture 16">
                <a:extLst>
                  <a:ext uri="{FF2B5EF4-FFF2-40B4-BE49-F238E27FC236}">
                    <a16:creationId xmlns:a16="http://schemas.microsoft.com/office/drawing/2014/main" id="{7EB15922-0972-23BB-56A8-209AA5424EC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295338" y="1187734"/>
                <a:ext cx="1319907" cy="74298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1" name="Picture 18">
                <a:extLst>
                  <a:ext uri="{FF2B5EF4-FFF2-40B4-BE49-F238E27FC236}">
                    <a16:creationId xmlns:a16="http://schemas.microsoft.com/office/drawing/2014/main" id="{A72CAF70-C98C-6878-D980-B7E412FB72F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391071" y="2001537"/>
                <a:ext cx="1077589" cy="42069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2" name="Picture 20">
                <a:extLst>
                  <a:ext uri="{FF2B5EF4-FFF2-40B4-BE49-F238E27FC236}">
                    <a16:creationId xmlns:a16="http://schemas.microsoft.com/office/drawing/2014/main" id="{633D6234-1E06-81E5-D1D9-1837E9010C3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474425" y="2515170"/>
                <a:ext cx="961731" cy="6421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096" name="Picture 22">
                <a:extLst>
                  <a:ext uri="{FF2B5EF4-FFF2-40B4-BE49-F238E27FC236}">
                    <a16:creationId xmlns:a16="http://schemas.microsoft.com/office/drawing/2014/main" id="{184BABF6-B3AB-CAE0-69FB-52F842323A5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765888" y="2547073"/>
                <a:ext cx="724718" cy="72471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097" name="Picture 24">
                <a:extLst>
                  <a:ext uri="{FF2B5EF4-FFF2-40B4-BE49-F238E27FC236}">
                    <a16:creationId xmlns:a16="http://schemas.microsoft.com/office/drawing/2014/main" id="{0B396A6F-08AF-18A1-AC37-E3295FCCD9C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788720" y="3340190"/>
                <a:ext cx="679055" cy="56630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100" name="Picture 26">
                <a:extLst>
                  <a:ext uri="{FF2B5EF4-FFF2-40B4-BE49-F238E27FC236}">
                    <a16:creationId xmlns:a16="http://schemas.microsoft.com/office/drawing/2014/main" id="{3734D8E1-E789-EE37-1B95-F383FDB209EF}"/>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788719" y="4015201"/>
                <a:ext cx="679055" cy="679055"/>
              </a:xfrm>
              <a:prstGeom prst="rect">
                <a:avLst/>
              </a:prstGeom>
              <a:noFill/>
              <a:ln>
                <a:noFill/>
              </a:ln>
              <a:extLst>
                <a:ext uri="{909E8E84-426E-40DD-AFC4-6F175D3DCCD1}">
                  <a14:hiddenFill xmlns:a14="http://schemas.microsoft.com/office/drawing/2010/main">
                    <a:solidFill>
                      <a:srgbClr val="FFFFFF"/>
                    </a:solidFill>
                  </a14:hiddenFill>
                </a:ext>
              </a:extLst>
            </p:spPr>
          </p:pic>
        </p:grpSp>
      </p:grpSp>
      <p:pic>
        <p:nvPicPr>
          <p:cNvPr id="4101" name="Picture 6">
            <a:extLst>
              <a:ext uri="{FF2B5EF4-FFF2-40B4-BE49-F238E27FC236}">
                <a16:creationId xmlns:a16="http://schemas.microsoft.com/office/drawing/2014/main" id="{67D14275-90AB-C936-CB12-32C8DC30F98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53150" y="5886712"/>
            <a:ext cx="1186726" cy="593363"/>
          </a:xfrm>
          <a:prstGeom prst="rect">
            <a:avLst/>
          </a:prstGeom>
          <a:noFill/>
          <a:extLst>
            <a:ext uri="{909E8E84-426E-40DD-AFC4-6F175D3DCCD1}">
              <a14:hiddenFill xmlns:a14="http://schemas.microsoft.com/office/drawing/2010/main">
                <a:solidFill>
                  <a:srgbClr val="FFFFFF"/>
                </a:solidFill>
              </a14:hiddenFill>
            </a:ext>
          </a:extLst>
        </p:spPr>
      </p:pic>
      <p:sp>
        <p:nvSpPr>
          <p:cNvPr id="4103" name="Cloud 4102">
            <a:extLst>
              <a:ext uri="{FF2B5EF4-FFF2-40B4-BE49-F238E27FC236}">
                <a16:creationId xmlns:a16="http://schemas.microsoft.com/office/drawing/2014/main" id="{39B50927-9EB7-B7EC-2CB9-039BDF64194E}"/>
              </a:ext>
            </a:extLst>
          </p:cNvPr>
          <p:cNvSpPr/>
          <p:nvPr/>
        </p:nvSpPr>
        <p:spPr>
          <a:xfrm>
            <a:off x="2531258" y="3488998"/>
            <a:ext cx="2216375" cy="832019"/>
          </a:xfrm>
          <a:prstGeom prst="cloud">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Mobilfunk</a:t>
            </a:r>
            <a:br>
              <a:rPr lang="en-DE" dirty="0"/>
            </a:br>
            <a:r>
              <a:rPr lang="en-DE" dirty="0"/>
              <a:t>(W)LAN</a:t>
            </a:r>
          </a:p>
        </p:txBody>
      </p:sp>
      <p:cxnSp>
        <p:nvCxnSpPr>
          <p:cNvPr id="4107" name="Curved Connector 4106">
            <a:extLst>
              <a:ext uri="{FF2B5EF4-FFF2-40B4-BE49-F238E27FC236}">
                <a16:creationId xmlns:a16="http://schemas.microsoft.com/office/drawing/2014/main" id="{7150DE71-DC13-7CB1-8D18-7EDADDC7FBDF}"/>
              </a:ext>
            </a:extLst>
          </p:cNvPr>
          <p:cNvCxnSpPr>
            <a:cxnSpLocks/>
            <a:stCxn id="51" idx="2"/>
            <a:endCxn id="4101" idx="1"/>
          </p:cNvCxnSpPr>
          <p:nvPr/>
        </p:nvCxnSpPr>
        <p:spPr>
          <a:xfrm rot="16200000" flipH="1">
            <a:off x="2232163" y="4062407"/>
            <a:ext cx="2694394" cy="1547579"/>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6487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0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0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0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410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7E5B2-E0BC-D6E2-B9D5-EEC54B9DF437}"/>
              </a:ext>
            </a:extLst>
          </p:cNvPr>
          <p:cNvSpPr>
            <a:spLocks noGrp="1"/>
          </p:cNvSpPr>
          <p:nvPr>
            <p:ph type="title"/>
          </p:nvPr>
        </p:nvSpPr>
        <p:spPr/>
        <p:txBody>
          <a:bodyPr/>
          <a:lstStyle/>
          <a:p>
            <a:r>
              <a:rPr lang="en-GB" dirty="0" err="1"/>
              <a:t>Experten</a:t>
            </a:r>
            <a:r>
              <a:rPr lang="en-GB" dirty="0"/>
              <a:t>-Tipp</a:t>
            </a:r>
            <a:endParaRPr lang="en-DE" dirty="0"/>
          </a:p>
        </p:txBody>
      </p:sp>
      <p:sp>
        <p:nvSpPr>
          <p:cNvPr id="3" name="Content Placeholder 2">
            <a:extLst>
              <a:ext uri="{FF2B5EF4-FFF2-40B4-BE49-F238E27FC236}">
                <a16:creationId xmlns:a16="http://schemas.microsoft.com/office/drawing/2014/main" id="{63A2CC4C-7CF8-4827-145E-17612D98A17B}"/>
              </a:ext>
            </a:extLst>
          </p:cNvPr>
          <p:cNvSpPr>
            <a:spLocks noGrp="1"/>
          </p:cNvSpPr>
          <p:nvPr>
            <p:ph idx="1"/>
          </p:nvPr>
        </p:nvSpPr>
        <p:spPr/>
        <p:txBody>
          <a:bodyPr/>
          <a:lstStyle/>
          <a:p>
            <a:r>
              <a:rPr lang="en-GB" dirty="0"/>
              <a:t>iPhone App-</a:t>
            </a:r>
            <a:r>
              <a:rPr lang="en-GB" dirty="0" err="1"/>
              <a:t>Datenschutzbericht</a:t>
            </a:r>
            <a:r>
              <a:rPr lang="en-GB" dirty="0"/>
              <a:t>! (Android?) </a:t>
            </a:r>
            <a:r>
              <a:rPr lang="en-GB" dirty="0">
                <a:sym typeface="Wingdings" pitchFamily="2" charset="2"/>
              </a:rPr>
              <a:t> JSON</a:t>
            </a:r>
            <a:endParaRPr lang="en-GB" dirty="0"/>
          </a:p>
          <a:p>
            <a:endParaRPr lang="en-DE" dirty="0"/>
          </a:p>
        </p:txBody>
      </p:sp>
      <p:pic>
        <p:nvPicPr>
          <p:cNvPr id="4" name="Picture 2" descr="illustrations of mentoring, teaching, and education as well as ...">
            <a:extLst>
              <a:ext uri="{FF2B5EF4-FFF2-40B4-BE49-F238E27FC236}">
                <a16:creationId xmlns:a16="http://schemas.microsoft.com/office/drawing/2014/main" id="{1768DA33-FE90-BDB8-E47A-6450B6508B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6975" y="889254"/>
            <a:ext cx="800100" cy="80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65329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6B72A1-296E-994A-9834-71FB1A6C6220}"/>
              </a:ext>
            </a:extLst>
          </p:cNvPr>
          <p:cNvSpPr>
            <a:spLocks noGrp="1"/>
          </p:cNvSpPr>
          <p:nvPr>
            <p:ph type="title"/>
          </p:nvPr>
        </p:nvSpPr>
        <p:spPr/>
        <p:txBody>
          <a:bodyPr/>
          <a:lstStyle/>
          <a:p>
            <a:r>
              <a:rPr lang="en-DE" dirty="0"/>
              <a:t>Danke und viel spaß bbeim selbermachen!</a:t>
            </a:r>
          </a:p>
        </p:txBody>
      </p:sp>
      <p:sp>
        <p:nvSpPr>
          <p:cNvPr id="5" name="Text Placeholder 4">
            <a:extLst>
              <a:ext uri="{FF2B5EF4-FFF2-40B4-BE49-F238E27FC236}">
                <a16:creationId xmlns:a16="http://schemas.microsoft.com/office/drawing/2014/main" id="{EFA4354E-B6AA-F533-5280-E3EA0DFEA21C}"/>
              </a:ext>
            </a:extLst>
          </p:cNvPr>
          <p:cNvSpPr>
            <a:spLocks noGrp="1"/>
          </p:cNvSpPr>
          <p:nvPr>
            <p:ph type="body" idx="1"/>
          </p:nvPr>
        </p:nvSpPr>
        <p:spPr/>
        <p:txBody>
          <a:bodyPr/>
          <a:lstStyle/>
          <a:p>
            <a:r>
              <a:rPr lang="en-GB" sz="2000" dirty="0"/>
              <a:t>@</a:t>
            </a:r>
            <a:r>
              <a:rPr lang="en-GB" sz="2000" dirty="0" err="1"/>
              <a:t>abimelechbeutelbilch@fulda.social</a:t>
            </a:r>
            <a:r>
              <a:rPr lang="en-GB" sz="2000" dirty="0"/>
              <a:t> </a:t>
            </a:r>
            <a:br>
              <a:rPr lang="en-GB" sz="2000" dirty="0"/>
            </a:br>
            <a:r>
              <a:rPr lang="en-GB" sz="2000" dirty="0" err="1"/>
              <a:t>github.com</a:t>
            </a:r>
            <a:r>
              <a:rPr lang="en-GB" sz="2000" dirty="0"/>
              <a:t>/</a:t>
            </a:r>
            <a:r>
              <a:rPr lang="en-GB" sz="2000" dirty="0" err="1"/>
              <a:t>thomasmerz</a:t>
            </a:r>
            <a:r>
              <a:rPr lang="en-GB" sz="2000" dirty="0"/>
              <a:t>/</a:t>
            </a:r>
            <a:br>
              <a:rPr lang="en-DE" dirty="0"/>
            </a:br>
            <a:r>
              <a:rPr lang="en-GB" dirty="0"/>
              <a:t>P</a:t>
            </a:r>
            <a:r>
              <a:rPr lang="en-DE" dirty="0"/>
              <a:t>rivacy-ToGo@Rhoenwurz.de</a:t>
            </a:r>
          </a:p>
        </p:txBody>
      </p:sp>
      <p:pic>
        <p:nvPicPr>
          <p:cNvPr id="6" name="Picture 4">
            <a:extLst>
              <a:ext uri="{FF2B5EF4-FFF2-40B4-BE49-F238E27FC236}">
                <a16:creationId xmlns:a16="http://schemas.microsoft.com/office/drawing/2014/main" id="{25331C40-0509-239A-31AF-502B272758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2726" y="5117743"/>
            <a:ext cx="223048" cy="2395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ABF5158-9A7E-A470-D4F1-D18A6B9A6FF2}"/>
              </a:ext>
            </a:extLst>
          </p:cNvPr>
          <p:cNvPicPr>
            <a:picLocks noChangeAspect="1"/>
          </p:cNvPicPr>
          <p:nvPr/>
        </p:nvPicPr>
        <p:blipFill>
          <a:blip r:embed="rId3"/>
          <a:stretch>
            <a:fillRect/>
          </a:stretch>
        </p:blipFill>
        <p:spPr>
          <a:xfrm>
            <a:off x="1942726" y="5391991"/>
            <a:ext cx="223048" cy="223048"/>
          </a:xfrm>
          <a:prstGeom prst="rect">
            <a:avLst/>
          </a:prstGeom>
        </p:spPr>
      </p:pic>
      <p:pic>
        <p:nvPicPr>
          <p:cNvPr id="2" name="Picture 1">
            <a:extLst>
              <a:ext uri="{FF2B5EF4-FFF2-40B4-BE49-F238E27FC236}">
                <a16:creationId xmlns:a16="http://schemas.microsoft.com/office/drawing/2014/main" id="{E61D9F55-F684-A8D3-93C8-ADCC626EDF04}"/>
              </a:ext>
            </a:extLst>
          </p:cNvPr>
          <p:cNvPicPr>
            <a:picLocks noChangeAspect="1"/>
          </p:cNvPicPr>
          <p:nvPr/>
        </p:nvPicPr>
        <p:blipFill>
          <a:blip r:embed="rId4"/>
          <a:stretch>
            <a:fillRect/>
          </a:stretch>
        </p:blipFill>
        <p:spPr>
          <a:xfrm>
            <a:off x="8858014" y="4776505"/>
            <a:ext cx="1376540" cy="1947657"/>
          </a:xfrm>
          <a:prstGeom prst="rect">
            <a:avLst/>
          </a:prstGeom>
        </p:spPr>
      </p:pic>
      <p:pic>
        <p:nvPicPr>
          <p:cNvPr id="3" name="Picture 2">
            <a:extLst>
              <a:ext uri="{FF2B5EF4-FFF2-40B4-BE49-F238E27FC236}">
                <a16:creationId xmlns:a16="http://schemas.microsoft.com/office/drawing/2014/main" id="{FAFBF99B-4157-7EEB-ECEE-F3CC545F3B5B}"/>
              </a:ext>
            </a:extLst>
          </p:cNvPr>
          <p:cNvPicPr>
            <a:picLocks noChangeAspect="1"/>
          </p:cNvPicPr>
          <p:nvPr/>
        </p:nvPicPr>
        <p:blipFill>
          <a:blip r:embed="rId5"/>
          <a:stretch>
            <a:fillRect/>
          </a:stretch>
        </p:blipFill>
        <p:spPr>
          <a:xfrm>
            <a:off x="7178643" y="4760380"/>
            <a:ext cx="1383861" cy="1933013"/>
          </a:xfrm>
          <a:prstGeom prst="rect">
            <a:avLst/>
          </a:prstGeom>
        </p:spPr>
      </p:pic>
      <p:sp>
        <p:nvSpPr>
          <p:cNvPr id="9" name="TextBox 8">
            <a:extLst>
              <a:ext uri="{FF2B5EF4-FFF2-40B4-BE49-F238E27FC236}">
                <a16:creationId xmlns:a16="http://schemas.microsoft.com/office/drawing/2014/main" id="{8D951564-9FA8-CB46-B159-97520161E6D8}"/>
              </a:ext>
            </a:extLst>
          </p:cNvPr>
          <p:cNvSpPr txBox="1"/>
          <p:nvPr/>
        </p:nvSpPr>
        <p:spPr>
          <a:xfrm>
            <a:off x="1843092" y="5615039"/>
            <a:ext cx="511671" cy="369332"/>
          </a:xfrm>
          <a:prstGeom prst="rect">
            <a:avLst/>
          </a:prstGeom>
          <a:noFill/>
        </p:spPr>
        <p:txBody>
          <a:bodyPr wrap="square">
            <a:spAutoFit/>
          </a:bodyPr>
          <a:lstStyle/>
          <a:p>
            <a:r>
              <a:rPr lang="en-DE" dirty="0"/>
              <a:t>📬</a:t>
            </a:r>
          </a:p>
        </p:txBody>
      </p:sp>
      <p:pic>
        <p:nvPicPr>
          <p:cNvPr id="11" name="Picture 10">
            <a:extLst>
              <a:ext uri="{FF2B5EF4-FFF2-40B4-BE49-F238E27FC236}">
                <a16:creationId xmlns:a16="http://schemas.microsoft.com/office/drawing/2014/main" id="{466664E9-A573-9116-89BF-FFCFF6CFBDCA}"/>
              </a:ext>
            </a:extLst>
          </p:cNvPr>
          <p:cNvPicPr>
            <a:picLocks noChangeAspect="1"/>
          </p:cNvPicPr>
          <p:nvPr/>
        </p:nvPicPr>
        <p:blipFill>
          <a:blip r:embed="rId6"/>
          <a:stretch>
            <a:fillRect/>
          </a:stretch>
        </p:blipFill>
        <p:spPr>
          <a:xfrm>
            <a:off x="10515776" y="4760380"/>
            <a:ext cx="1376540" cy="1919715"/>
          </a:xfrm>
          <a:prstGeom prst="rect">
            <a:avLst/>
          </a:prstGeom>
        </p:spPr>
      </p:pic>
    </p:spTree>
    <p:extLst>
      <p:ext uri="{BB962C8B-B14F-4D97-AF65-F5344CB8AC3E}">
        <p14:creationId xmlns:p14="http://schemas.microsoft.com/office/powerpoint/2010/main" val="26296163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A2A99B-F22B-F7FF-DC15-A0D2019C4930}"/>
              </a:ext>
            </a:extLst>
          </p:cNvPr>
          <p:cNvSpPr>
            <a:spLocks noGrp="1"/>
          </p:cNvSpPr>
          <p:nvPr>
            <p:ph type="title"/>
          </p:nvPr>
        </p:nvSpPr>
        <p:spPr/>
        <p:txBody>
          <a:bodyPr/>
          <a:lstStyle/>
          <a:p>
            <a:r>
              <a:rPr lang="en-DE" dirty="0"/>
              <a:t>Noch ein paar links</a:t>
            </a:r>
          </a:p>
        </p:txBody>
      </p:sp>
      <p:sp>
        <p:nvSpPr>
          <p:cNvPr id="5" name="Content Placeholder 4">
            <a:extLst>
              <a:ext uri="{FF2B5EF4-FFF2-40B4-BE49-F238E27FC236}">
                <a16:creationId xmlns:a16="http://schemas.microsoft.com/office/drawing/2014/main" id="{AF153EC1-E510-BE3E-72A8-77A0D605337B}"/>
              </a:ext>
            </a:extLst>
          </p:cNvPr>
          <p:cNvSpPr>
            <a:spLocks noGrp="1"/>
          </p:cNvSpPr>
          <p:nvPr>
            <p:ph idx="1"/>
          </p:nvPr>
        </p:nvSpPr>
        <p:spPr/>
        <p:txBody>
          <a:bodyPr/>
          <a:lstStyle/>
          <a:p>
            <a:r>
              <a:rPr lang="en-GB" dirty="0">
                <a:hlinkClick r:id="rId2"/>
              </a:rPr>
              <a:t>https://thomasmerz.github.io/pihole-wireguard-knowhow/</a:t>
            </a:r>
            <a:endParaRPr lang="en-GB" dirty="0"/>
          </a:p>
          <a:p>
            <a:r>
              <a:rPr lang="en-GB" dirty="0">
                <a:hlinkClick r:id="rId3"/>
              </a:rPr>
              <a:t>https://thomasmerz.github.io/dnspingtest_rrd_ka/</a:t>
            </a:r>
            <a:endParaRPr lang="en-GB" dirty="0"/>
          </a:p>
          <a:p>
            <a:r>
              <a:rPr lang="en-GB" dirty="0">
                <a:hlinkClick r:id="rId4"/>
              </a:rPr>
              <a:t>https://thomasmerz.github.io/upptime/</a:t>
            </a:r>
            <a:endParaRPr lang="en-GB" dirty="0"/>
          </a:p>
          <a:p>
            <a:r>
              <a:rPr lang="en-GB" dirty="0">
                <a:hlinkClick r:id="rId5"/>
              </a:rPr>
              <a:t>https://github.com/thomasmerz/talks/</a:t>
            </a:r>
            <a:endParaRPr lang="en-DE" dirty="0"/>
          </a:p>
        </p:txBody>
      </p:sp>
      <p:pic>
        <p:nvPicPr>
          <p:cNvPr id="6" name="Picture 5">
            <a:extLst>
              <a:ext uri="{FF2B5EF4-FFF2-40B4-BE49-F238E27FC236}">
                <a16:creationId xmlns:a16="http://schemas.microsoft.com/office/drawing/2014/main" id="{BF9F4479-B84F-137E-A870-5F6D195C9BC3}"/>
              </a:ext>
            </a:extLst>
          </p:cNvPr>
          <p:cNvPicPr>
            <a:picLocks noChangeAspect="1"/>
          </p:cNvPicPr>
          <p:nvPr/>
        </p:nvPicPr>
        <p:blipFill>
          <a:blip r:embed="rId6"/>
          <a:stretch>
            <a:fillRect/>
          </a:stretch>
        </p:blipFill>
        <p:spPr>
          <a:xfrm>
            <a:off x="1063752" y="4266467"/>
            <a:ext cx="1352697" cy="1905733"/>
          </a:xfrm>
          <a:prstGeom prst="rect">
            <a:avLst/>
          </a:prstGeom>
        </p:spPr>
      </p:pic>
      <p:pic>
        <p:nvPicPr>
          <p:cNvPr id="7" name="Picture 6">
            <a:extLst>
              <a:ext uri="{FF2B5EF4-FFF2-40B4-BE49-F238E27FC236}">
                <a16:creationId xmlns:a16="http://schemas.microsoft.com/office/drawing/2014/main" id="{DFBB258C-74BA-C092-1A6C-863A9C70F743}"/>
              </a:ext>
            </a:extLst>
          </p:cNvPr>
          <p:cNvPicPr>
            <a:picLocks noChangeAspect="1"/>
          </p:cNvPicPr>
          <p:nvPr/>
        </p:nvPicPr>
        <p:blipFill>
          <a:blip r:embed="rId7"/>
          <a:stretch>
            <a:fillRect/>
          </a:stretch>
        </p:blipFill>
        <p:spPr>
          <a:xfrm>
            <a:off x="2586427" y="4229100"/>
            <a:ext cx="1360170" cy="1935627"/>
          </a:xfrm>
          <a:prstGeom prst="rect">
            <a:avLst/>
          </a:prstGeom>
        </p:spPr>
      </p:pic>
      <p:pic>
        <p:nvPicPr>
          <p:cNvPr id="8" name="Picture 7">
            <a:extLst>
              <a:ext uri="{FF2B5EF4-FFF2-40B4-BE49-F238E27FC236}">
                <a16:creationId xmlns:a16="http://schemas.microsoft.com/office/drawing/2014/main" id="{FE30D6CF-9481-7E36-115E-BBFDAC6E6268}"/>
              </a:ext>
            </a:extLst>
          </p:cNvPr>
          <p:cNvPicPr>
            <a:picLocks noChangeAspect="1"/>
          </p:cNvPicPr>
          <p:nvPr/>
        </p:nvPicPr>
        <p:blipFill>
          <a:blip r:embed="rId8"/>
          <a:stretch>
            <a:fillRect/>
          </a:stretch>
        </p:blipFill>
        <p:spPr>
          <a:xfrm>
            <a:off x="4116575" y="4229100"/>
            <a:ext cx="1352697" cy="1943100"/>
          </a:xfrm>
          <a:prstGeom prst="rect">
            <a:avLst/>
          </a:prstGeom>
        </p:spPr>
      </p:pic>
      <p:pic>
        <p:nvPicPr>
          <p:cNvPr id="2" name="Picture 1">
            <a:extLst>
              <a:ext uri="{FF2B5EF4-FFF2-40B4-BE49-F238E27FC236}">
                <a16:creationId xmlns:a16="http://schemas.microsoft.com/office/drawing/2014/main" id="{E8F73A15-9B26-A73A-A301-E8D1ECA992DE}"/>
              </a:ext>
            </a:extLst>
          </p:cNvPr>
          <p:cNvPicPr>
            <a:picLocks noChangeAspect="1"/>
          </p:cNvPicPr>
          <p:nvPr/>
        </p:nvPicPr>
        <p:blipFill>
          <a:blip r:embed="rId9"/>
          <a:stretch>
            <a:fillRect/>
          </a:stretch>
        </p:blipFill>
        <p:spPr>
          <a:xfrm>
            <a:off x="5639250" y="4229100"/>
            <a:ext cx="1372924" cy="1943100"/>
          </a:xfrm>
          <a:prstGeom prst="rect">
            <a:avLst/>
          </a:prstGeom>
        </p:spPr>
      </p:pic>
    </p:spTree>
    <p:extLst>
      <p:ext uri="{BB962C8B-B14F-4D97-AF65-F5344CB8AC3E}">
        <p14:creationId xmlns:p14="http://schemas.microsoft.com/office/powerpoint/2010/main" val="17385183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30078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2B02A-C978-CE39-1BB9-297BF328B58C}"/>
              </a:ext>
            </a:extLst>
          </p:cNvPr>
          <p:cNvSpPr>
            <a:spLocks noGrp="1"/>
          </p:cNvSpPr>
          <p:nvPr>
            <p:ph type="title"/>
          </p:nvPr>
        </p:nvSpPr>
        <p:spPr/>
        <p:txBody>
          <a:bodyPr>
            <a:normAutofit/>
          </a:bodyPr>
          <a:lstStyle/>
          <a:p>
            <a:r>
              <a:rPr lang="en-DE" dirty="0"/>
              <a:t>NERD-TEIL…</a:t>
            </a:r>
          </a:p>
        </p:txBody>
      </p:sp>
      <p:sp>
        <p:nvSpPr>
          <p:cNvPr id="4" name="Text Placeholder 3">
            <a:extLst>
              <a:ext uri="{FF2B5EF4-FFF2-40B4-BE49-F238E27FC236}">
                <a16:creationId xmlns:a16="http://schemas.microsoft.com/office/drawing/2014/main" id="{050E4CAD-CD7F-ADDE-B188-AEA41480624B}"/>
              </a:ext>
            </a:extLst>
          </p:cNvPr>
          <p:cNvSpPr>
            <a:spLocks noGrp="1"/>
          </p:cNvSpPr>
          <p:nvPr>
            <p:ph type="body" idx="1"/>
          </p:nvPr>
        </p:nvSpPr>
        <p:spPr/>
        <p:txBody>
          <a:bodyPr/>
          <a:lstStyle/>
          <a:p>
            <a:endParaRPr lang="en-DE"/>
          </a:p>
        </p:txBody>
      </p:sp>
    </p:spTree>
    <p:extLst>
      <p:ext uri="{BB962C8B-B14F-4D97-AF65-F5344CB8AC3E}">
        <p14:creationId xmlns:p14="http://schemas.microsoft.com/office/powerpoint/2010/main" val="7943012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CB31E4-FC32-3E3E-6808-8979C4D9DAF8}"/>
              </a:ext>
            </a:extLst>
          </p:cNvPr>
          <p:cNvSpPr>
            <a:spLocks noGrp="1"/>
          </p:cNvSpPr>
          <p:nvPr>
            <p:ph type="title"/>
          </p:nvPr>
        </p:nvSpPr>
        <p:spPr/>
        <p:txBody>
          <a:bodyPr>
            <a:normAutofit/>
          </a:bodyPr>
          <a:lstStyle/>
          <a:p>
            <a:r>
              <a:rPr lang="en-DE" dirty="0"/>
              <a:t>iPhone Datenschutzbericht</a:t>
            </a:r>
            <a:br>
              <a:rPr lang="en-DE" dirty="0"/>
            </a:br>
            <a:r>
              <a:rPr lang="en-DE" dirty="0"/>
              <a:t>im Detail</a:t>
            </a:r>
          </a:p>
        </p:txBody>
      </p:sp>
      <p:sp>
        <p:nvSpPr>
          <p:cNvPr id="5" name="Text Placeholder 4">
            <a:extLst>
              <a:ext uri="{FF2B5EF4-FFF2-40B4-BE49-F238E27FC236}">
                <a16:creationId xmlns:a16="http://schemas.microsoft.com/office/drawing/2014/main" id="{CEA61B6F-0CF6-DEF4-1219-D508850A4954}"/>
              </a:ext>
            </a:extLst>
          </p:cNvPr>
          <p:cNvSpPr>
            <a:spLocks noGrp="1"/>
          </p:cNvSpPr>
          <p:nvPr>
            <p:ph type="body" idx="1"/>
          </p:nvPr>
        </p:nvSpPr>
        <p:spPr/>
        <p:txBody>
          <a:bodyPr/>
          <a:lstStyle/>
          <a:p>
            <a:endParaRPr lang="en-DE"/>
          </a:p>
        </p:txBody>
      </p:sp>
    </p:spTree>
    <p:extLst>
      <p:ext uri="{BB962C8B-B14F-4D97-AF65-F5344CB8AC3E}">
        <p14:creationId xmlns:p14="http://schemas.microsoft.com/office/powerpoint/2010/main" val="23855274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A7273-7972-3644-B19E-E326635AAD04}"/>
              </a:ext>
            </a:extLst>
          </p:cNvPr>
          <p:cNvSpPr>
            <a:spLocks noGrp="1"/>
          </p:cNvSpPr>
          <p:nvPr>
            <p:ph type="title"/>
          </p:nvPr>
        </p:nvSpPr>
        <p:spPr/>
        <p:txBody>
          <a:bodyPr vert="horz" lIns="91440" tIns="45720" rIns="91440" bIns="45720" rtlCol="0">
            <a:normAutofit/>
          </a:bodyPr>
          <a:lstStyle/>
          <a:p>
            <a:r>
              <a:rPr lang="en-US" dirty="0"/>
              <a:t>You can check this out!</a:t>
            </a:r>
          </a:p>
        </p:txBody>
      </p:sp>
      <p:sp>
        <p:nvSpPr>
          <p:cNvPr id="3" name="Content Placeholder 2">
            <a:extLst>
              <a:ext uri="{FF2B5EF4-FFF2-40B4-BE49-F238E27FC236}">
                <a16:creationId xmlns:a16="http://schemas.microsoft.com/office/drawing/2014/main" id="{4FA73433-C39D-7144-B236-7F3758681B8F}"/>
              </a:ext>
            </a:extLst>
          </p:cNvPr>
          <p:cNvSpPr>
            <a:spLocks noGrp="1"/>
          </p:cNvSpPr>
          <p:nvPr>
            <p:ph idx="1"/>
          </p:nvPr>
        </p:nvSpPr>
        <p:spPr>
          <a:xfrm>
            <a:off x="1069848" y="2320412"/>
            <a:ext cx="10058400" cy="3851787"/>
          </a:xfrm>
        </p:spPr>
        <p:txBody>
          <a:bodyPr vert="horz" lIns="91440" tIns="45720" rIns="91440" bIns="45720" rtlCol="0">
            <a:normAutofit lnSpcReduction="10000"/>
          </a:bodyPr>
          <a:lstStyle/>
          <a:p>
            <a:pPr indent="-182880" defTabSz="914400">
              <a:buClr>
                <a:schemeClr val="accent1">
                  <a:lumMod val="75000"/>
                </a:schemeClr>
              </a:buClr>
              <a:buSzPct val="85000"/>
              <a:buFont typeface="Wingdings" pitchFamily="2" charset="2"/>
              <a:buChar char="§"/>
            </a:pPr>
            <a:r>
              <a:rPr lang="en-US" sz="2400" dirty="0">
                <a:latin typeface="+mn-lt"/>
              </a:rPr>
              <a:t>Auf </a:t>
            </a:r>
            <a:r>
              <a:rPr lang="en-US" sz="2400" dirty="0" err="1">
                <a:latin typeface="+mn-lt"/>
              </a:rPr>
              <a:t>deinem</a:t>
            </a:r>
            <a:r>
              <a:rPr lang="en-US" sz="2400" dirty="0">
                <a:latin typeface="+mn-lt"/>
              </a:rPr>
              <a:t> iPhone:</a:t>
            </a:r>
          </a:p>
          <a:p>
            <a:pPr lvl="1"/>
            <a:endParaRPr lang="en-US" sz="2000" dirty="0"/>
          </a:p>
          <a:p>
            <a:pPr lvl="1"/>
            <a:r>
              <a:rPr lang="en-US" sz="2000" dirty="0" err="1"/>
              <a:t>Einstellungen</a:t>
            </a:r>
            <a:r>
              <a:rPr lang="en-US" sz="2000" dirty="0"/>
              <a:t> / </a:t>
            </a:r>
            <a:r>
              <a:rPr lang="en-US" sz="2000" dirty="0" err="1"/>
              <a:t>Datenschutz</a:t>
            </a:r>
            <a:r>
              <a:rPr lang="en-US" sz="2000" dirty="0"/>
              <a:t> / App-</a:t>
            </a:r>
            <a:r>
              <a:rPr lang="en-US" sz="2000" dirty="0" err="1"/>
              <a:t>Datenschutzbericht</a:t>
            </a:r>
            <a:r>
              <a:rPr lang="en-US" sz="2000" dirty="0"/>
              <a:t> “</a:t>
            </a:r>
            <a:r>
              <a:rPr lang="en-US" sz="2000" dirty="0" err="1"/>
              <a:t>teilen</a:t>
            </a:r>
            <a:r>
              <a:rPr lang="en-US" sz="2000" dirty="0"/>
              <a:t>”</a:t>
            </a:r>
            <a:br>
              <a:rPr lang="en-US" sz="2000" dirty="0"/>
            </a:br>
            <a:r>
              <a:rPr lang="en-US" sz="2000" dirty="0"/>
              <a:t>(da es </a:t>
            </a:r>
            <a:r>
              <a:rPr lang="en-US" sz="2000" dirty="0" err="1"/>
              <a:t>sich</a:t>
            </a:r>
            <a:r>
              <a:rPr lang="en-US" sz="2000" dirty="0"/>
              <a:t> </a:t>
            </a:r>
            <a:r>
              <a:rPr lang="en-US" sz="2000" dirty="0" err="1"/>
              <a:t>u.U.</a:t>
            </a:r>
            <a:r>
              <a:rPr lang="en-US" sz="2000" dirty="0"/>
              <a:t> um höchst sensible und um </a:t>
            </a:r>
            <a:r>
              <a:rPr lang="en-US" sz="2000" dirty="0" err="1"/>
              <a:t>deine</a:t>
            </a:r>
            <a:r>
              <a:rPr lang="en-US" sz="2000" dirty="0"/>
              <a:t> </a:t>
            </a:r>
            <a:r>
              <a:rPr lang="en-US" sz="2000" dirty="0" err="1"/>
              <a:t>personenbezogene</a:t>
            </a:r>
            <a:r>
              <a:rPr lang="en-US" sz="2000" dirty="0"/>
              <a:t> </a:t>
            </a:r>
            <a:r>
              <a:rPr lang="en-US" sz="2000" dirty="0" err="1"/>
              <a:t>Daten</a:t>
            </a:r>
            <a:r>
              <a:rPr lang="en-US" sz="2000" dirty="0"/>
              <a:t> </a:t>
            </a:r>
            <a:r>
              <a:rPr lang="en-US" sz="2000" dirty="0" err="1"/>
              <a:t>handelt</a:t>
            </a:r>
            <a:r>
              <a:rPr lang="en-US" sz="2000" dirty="0"/>
              <a:t>: </a:t>
            </a:r>
            <a:r>
              <a:rPr lang="en-US" sz="2000" dirty="0" err="1"/>
              <a:t>z.B.</a:t>
            </a:r>
            <a:r>
              <a:rPr lang="en-US" sz="2000" dirty="0"/>
              <a:t> auf </a:t>
            </a:r>
            <a:r>
              <a:rPr lang="en-US" sz="2000" dirty="0" err="1"/>
              <a:t>deiner</a:t>
            </a:r>
            <a:r>
              <a:rPr lang="en-US" sz="2000" dirty="0"/>
              <a:t> </a:t>
            </a:r>
            <a:r>
              <a:rPr lang="en-US" sz="2000" dirty="0" err="1"/>
              <a:t>eigenen</a:t>
            </a:r>
            <a:r>
              <a:rPr lang="en-US" sz="2000" dirty="0"/>
              <a:t> </a:t>
            </a:r>
            <a:r>
              <a:rPr lang="en-US" sz="2000" dirty="0" err="1"/>
              <a:t>Nextcloud</a:t>
            </a:r>
            <a:r>
              <a:rPr lang="en-US" sz="2000" dirty="0"/>
              <a:t> – E-Mail </a:t>
            </a:r>
            <a:r>
              <a:rPr lang="en-US" sz="2000" dirty="0" err="1"/>
              <a:t>ohne</a:t>
            </a:r>
            <a:r>
              <a:rPr lang="en-US" sz="2000" dirty="0"/>
              <a:t> </a:t>
            </a:r>
            <a:r>
              <a:rPr lang="en-US" sz="2000" dirty="0" err="1"/>
              <a:t>Verschlüsselung</a:t>
            </a:r>
            <a:r>
              <a:rPr lang="en-US" sz="2000" dirty="0"/>
              <a:t> </a:t>
            </a:r>
            <a:r>
              <a:rPr lang="en-US" sz="2000" dirty="0" err="1"/>
              <a:t>ist</a:t>
            </a:r>
            <a:r>
              <a:rPr lang="en-US" sz="2000" dirty="0"/>
              <a:t> </a:t>
            </a:r>
            <a:r>
              <a:rPr lang="en-US" sz="2000" dirty="0" err="1"/>
              <a:t>dafür</a:t>
            </a:r>
            <a:r>
              <a:rPr lang="en-US" sz="2000" dirty="0"/>
              <a:t> “</a:t>
            </a:r>
            <a:r>
              <a:rPr lang="en-US" sz="2000" dirty="0" err="1"/>
              <a:t>nicht</a:t>
            </a:r>
            <a:r>
              <a:rPr lang="en-US" sz="2000" dirty="0"/>
              <a:t> </a:t>
            </a:r>
            <a:r>
              <a:rPr lang="en-US" sz="2000" dirty="0" err="1"/>
              <a:t>geeignet</a:t>
            </a:r>
            <a:r>
              <a:rPr lang="en-US" sz="2000" dirty="0"/>
              <a:t>”…)</a:t>
            </a:r>
            <a:br>
              <a:rPr lang="en-US" sz="2000" dirty="0"/>
            </a:br>
            <a:endParaRPr lang="en-US" sz="2000" dirty="0"/>
          </a:p>
          <a:p>
            <a:pPr lvl="1"/>
            <a:r>
              <a:rPr lang="en-US" sz="2000" dirty="0" err="1"/>
              <a:t>Auswertung</a:t>
            </a:r>
            <a:r>
              <a:rPr lang="en-US" sz="2000" dirty="0"/>
              <a:t>(</a:t>
            </a:r>
            <a:r>
              <a:rPr lang="en-US" sz="2000" dirty="0" err="1"/>
              <a:t>en</a:t>
            </a:r>
            <a:r>
              <a:rPr lang="en-US" sz="2000" dirty="0"/>
              <a:t>):</a:t>
            </a:r>
            <a:br>
              <a:rPr lang="en-US" sz="2000" dirty="0"/>
            </a:br>
            <a:r>
              <a:rPr lang="en-US" sz="2000" dirty="0" err="1"/>
              <a:t>Welche</a:t>
            </a:r>
            <a:r>
              <a:rPr lang="en-US" sz="2000" dirty="0"/>
              <a:t> Domains </a:t>
            </a:r>
            <a:r>
              <a:rPr lang="en-US" sz="2000" dirty="0" err="1"/>
              <a:t>haben</a:t>
            </a:r>
            <a:r>
              <a:rPr lang="en-US" sz="2000" dirty="0"/>
              <a:t> </a:t>
            </a:r>
            <a:r>
              <a:rPr lang="en-US" sz="2000" dirty="0" err="1"/>
              <a:t>meine</a:t>
            </a:r>
            <a:r>
              <a:rPr lang="en-US" sz="2000" dirty="0"/>
              <a:t> Apps auf </a:t>
            </a:r>
            <a:r>
              <a:rPr lang="en-US" sz="2000" dirty="0" err="1"/>
              <a:t>meinem</a:t>
            </a:r>
            <a:r>
              <a:rPr lang="en-US" sz="2000" dirty="0"/>
              <a:t> iPhone in den </a:t>
            </a:r>
            <a:r>
              <a:rPr lang="en-US" sz="2000" dirty="0" err="1"/>
              <a:t>letzten</a:t>
            </a:r>
            <a:r>
              <a:rPr lang="en-US" sz="2000" dirty="0"/>
              <a:t> x </a:t>
            </a:r>
            <a:r>
              <a:rPr lang="en-US" sz="2000" dirty="0" err="1"/>
              <a:t>Tagen</a:t>
            </a:r>
            <a:r>
              <a:rPr lang="en-US" sz="2000" dirty="0"/>
              <a:t> </a:t>
            </a:r>
            <a:r>
              <a:rPr lang="en-US" sz="2000" dirty="0" err="1"/>
              <a:t>aufgerufen</a:t>
            </a:r>
            <a:r>
              <a:rPr lang="en-US" sz="2000" dirty="0"/>
              <a:t>?</a:t>
            </a:r>
            <a:br>
              <a:rPr lang="en-US" sz="2000" dirty="0"/>
            </a:br>
            <a:r>
              <a:rPr lang="en-US" sz="2000" dirty="0" err="1"/>
              <a:t>Wann</a:t>
            </a:r>
            <a:r>
              <a:rPr lang="en-US" sz="2000" dirty="0"/>
              <a:t> </a:t>
            </a:r>
            <a:r>
              <a:rPr lang="en-US" sz="2000" dirty="0" err="1"/>
              <a:t>zuerst</a:t>
            </a:r>
            <a:r>
              <a:rPr lang="en-US" sz="2000" dirty="0"/>
              <a:t>/</a:t>
            </a:r>
            <a:r>
              <a:rPr lang="en-US" sz="2000" dirty="0" err="1"/>
              <a:t>zuletzt</a:t>
            </a:r>
            <a:r>
              <a:rPr lang="en-US" sz="2000" dirty="0"/>
              <a:t>?</a:t>
            </a:r>
            <a:br>
              <a:rPr lang="en-US" sz="2000" dirty="0"/>
            </a:br>
            <a:r>
              <a:rPr lang="en-US" sz="2000" dirty="0"/>
              <a:t>Wie oft?</a:t>
            </a:r>
            <a:br>
              <a:rPr lang="en-US" sz="2000" dirty="0"/>
            </a:br>
            <a:endParaRPr lang="en-US" sz="2000" dirty="0"/>
          </a:p>
        </p:txBody>
      </p:sp>
      <p:pic>
        <p:nvPicPr>
          <p:cNvPr id="21" name="Picture 2">
            <a:extLst>
              <a:ext uri="{FF2B5EF4-FFF2-40B4-BE49-F238E27FC236}">
                <a16:creationId xmlns:a16="http://schemas.microsoft.com/office/drawing/2014/main" id="{D403EEE9-2305-847C-BAA3-17924EDA62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73464" y="0"/>
            <a:ext cx="619787" cy="619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0379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A9C350-D2AF-FE43-A6BC-8BFF6A02DEFB}"/>
              </a:ext>
            </a:extLst>
          </p:cNvPr>
          <p:cNvPicPr>
            <a:picLocks noChangeAspect="1"/>
          </p:cNvPicPr>
          <p:nvPr/>
        </p:nvPicPr>
        <p:blipFill>
          <a:blip r:embed="rId3"/>
          <a:stretch>
            <a:fillRect/>
          </a:stretch>
        </p:blipFill>
        <p:spPr>
          <a:xfrm>
            <a:off x="3603478" y="129997"/>
            <a:ext cx="7860936" cy="6598005"/>
          </a:xfrm>
          <a:prstGeom prst="rect">
            <a:avLst/>
          </a:prstGeom>
        </p:spPr>
      </p:pic>
      <p:pic>
        <p:nvPicPr>
          <p:cNvPr id="2" name="Picture 2">
            <a:extLst>
              <a:ext uri="{FF2B5EF4-FFF2-40B4-BE49-F238E27FC236}">
                <a16:creationId xmlns:a16="http://schemas.microsoft.com/office/drawing/2014/main" id="{48B71424-2F2D-1284-2786-A95D07A2C8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99" y="0"/>
            <a:ext cx="619787" cy="619787"/>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68D61592-84EE-35DD-919E-37B351F9B7FB}"/>
              </a:ext>
            </a:extLst>
          </p:cNvPr>
          <p:cNvSpPr>
            <a:spLocks noGrp="1"/>
          </p:cNvSpPr>
          <p:nvPr>
            <p:ph type="body" idx="1"/>
          </p:nvPr>
        </p:nvSpPr>
        <p:spPr>
          <a:xfrm rot="16200000">
            <a:off x="-15565" y="3108960"/>
            <a:ext cx="6598005" cy="640080"/>
          </a:xfrm>
        </p:spPr>
        <p:txBody>
          <a:bodyPr>
            <a:normAutofit/>
          </a:bodyPr>
          <a:lstStyle/>
          <a:p>
            <a:r>
              <a:rPr lang="en-GB" sz="1400" b="0" dirty="0"/>
              <a:t>https://</a:t>
            </a:r>
            <a:r>
              <a:rPr lang="en-GB" sz="1400" b="0" dirty="0" err="1"/>
              <a:t>gist.github.com</a:t>
            </a:r>
            <a:r>
              <a:rPr lang="en-GB" sz="1400" b="0" dirty="0"/>
              <a:t>/</a:t>
            </a:r>
            <a:r>
              <a:rPr lang="en-GB" sz="1400" b="0" dirty="0" err="1"/>
              <a:t>thomasmerz</a:t>
            </a:r>
            <a:r>
              <a:rPr lang="en-GB" sz="1400" b="0" dirty="0"/>
              <a:t>/5e643732bd28ee8b58c59cc32b3ccfd5</a:t>
            </a:r>
            <a:endParaRPr lang="en-DE" sz="1400" b="0" dirty="0"/>
          </a:p>
        </p:txBody>
      </p:sp>
      <p:pic>
        <p:nvPicPr>
          <p:cNvPr id="3" name="Picture 2">
            <a:extLst>
              <a:ext uri="{FF2B5EF4-FFF2-40B4-BE49-F238E27FC236}">
                <a16:creationId xmlns:a16="http://schemas.microsoft.com/office/drawing/2014/main" id="{9EE04A32-0D74-4971-96C6-CCE28145BB2D}"/>
              </a:ext>
            </a:extLst>
          </p:cNvPr>
          <p:cNvPicPr>
            <a:picLocks noChangeAspect="1"/>
          </p:cNvPicPr>
          <p:nvPr/>
        </p:nvPicPr>
        <p:blipFill>
          <a:blip r:embed="rId5"/>
          <a:stretch>
            <a:fillRect/>
          </a:stretch>
        </p:blipFill>
        <p:spPr>
          <a:xfrm>
            <a:off x="35997" y="4920071"/>
            <a:ext cx="1383178" cy="1937929"/>
          </a:xfrm>
          <a:prstGeom prst="rect">
            <a:avLst/>
          </a:prstGeom>
        </p:spPr>
      </p:pic>
    </p:spTree>
    <p:extLst>
      <p:ext uri="{BB962C8B-B14F-4D97-AF65-F5344CB8AC3E}">
        <p14:creationId xmlns:p14="http://schemas.microsoft.com/office/powerpoint/2010/main" val="26005347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3FDD1-CCF7-DB41-9672-DE2F6E3F80A7}"/>
              </a:ext>
            </a:extLst>
          </p:cNvPr>
          <p:cNvSpPr>
            <a:spLocks noGrp="1"/>
          </p:cNvSpPr>
          <p:nvPr>
            <p:ph type="title"/>
          </p:nvPr>
        </p:nvSpPr>
        <p:spPr/>
        <p:txBody>
          <a:bodyPr>
            <a:normAutofit/>
          </a:bodyPr>
          <a:lstStyle/>
          <a:p>
            <a:r>
              <a:rPr lang="en-DE"/>
              <a:t>Top-1: </a:t>
            </a:r>
            <a:r>
              <a:rPr lang="en-GB"/>
              <a:t>app-</a:t>
            </a:r>
            <a:r>
              <a:rPr lang="en-GB" err="1"/>
              <a:t>measurement.com</a:t>
            </a:r>
            <a:r>
              <a:rPr lang="en-GB"/>
              <a:t>*</a:t>
            </a:r>
            <a:endParaRPr lang="en-DE"/>
          </a:p>
        </p:txBody>
      </p:sp>
      <p:sp>
        <p:nvSpPr>
          <p:cNvPr id="3" name="Content Placeholder 2">
            <a:extLst>
              <a:ext uri="{FF2B5EF4-FFF2-40B4-BE49-F238E27FC236}">
                <a16:creationId xmlns:a16="http://schemas.microsoft.com/office/drawing/2014/main" id="{0F91F0B6-C44F-E347-B0C8-1F558366A15C}"/>
              </a:ext>
            </a:extLst>
          </p:cNvPr>
          <p:cNvSpPr>
            <a:spLocks noGrp="1"/>
          </p:cNvSpPr>
          <p:nvPr>
            <p:ph idx="1"/>
          </p:nvPr>
        </p:nvSpPr>
        <p:spPr>
          <a:xfrm>
            <a:off x="1069848" y="2320412"/>
            <a:ext cx="10058400" cy="3851787"/>
          </a:xfrm>
        </p:spPr>
        <p:txBody>
          <a:bodyPr>
            <a:normAutofit/>
          </a:bodyPr>
          <a:lstStyle/>
          <a:p>
            <a:pPr marL="0" indent="0">
              <a:buNone/>
            </a:pPr>
            <a:r>
              <a:rPr lang="en-GB" dirty="0"/>
              <a:t>App_Privacy_Report_v4_2022-02-09T21_49_39.ndjson</a:t>
            </a:r>
            <a:br>
              <a:rPr lang="en-GB" dirty="0"/>
            </a:br>
            <a:r>
              <a:rPr lang="en-GB" dirty="0"/>
              <a:t>Start: 2022-01-31T23:51:01.480+01:00 --- </a:t>
            </a:r>
            <a:r>
              <a:rPr lang="en-DE" dirty="0"/>
              <a:t>Ende: </a:t>
            </a:r>
            <a:r>
              <a:rPr lang="en-GB" dirty="0"/>
              <a:t>2022-02-09T21:49:37.542+01:00</a:t>
            </a:r>
            <a:br>
              <a:rPr lang="en-GB" dirty="0"/>
            </a:br>
            <a:br>
              <a:rPr lang="en-GB" dirty="0"/>
            </a:br>
            <a:r>
              <a:rPr lang="en-GB" dirty="0"/>
              <a:t>app-</a:t>
            </a:r>
            <a:r>
              <a:rPr lang="en-GB" dirty="0" err="1"/>
              <a:t>com.bose.</a:t>
            </a:r>
            <a:r>
              <a:rPr lang="en-GB" b="1" dirty="0" err="1"/>
              <a:t>boseconnect</a:t>
            </a:r>
            <a:r>
              <a:rPr lang="en-GB" dirty="0"/>
              <a:t>-ziele.log:  "domain": "app-</a:t>
            </a:r>
            <a:r>
              <a:rPr lang="en-GB" dirty="0" err="1"/>
              <a:t>measurement.com</a:t>
            </a:r>
            <a:r>
              <a:rPr lang="en-GB" dirty="0"/>
              <a:t>",</a:t>
            </a:r>
            <a:br>
              <a:rPr lang="en-GB" dirty="0"/>
            </a:br>
            <a:r>
              <a:rPr lang="en-GB" dirty="0"/>
              <a:t>app-</a:t>
            </a:r>
            <a:r>
              <a:rPr lang="en-GB" dirty="0" err="1"/>
              <a:t>com.google.ios.</a:t>
            </a:r>
            <a:r>
              <a:rPr lang="en-GB" b="1" dirty="0" err="1"/>
              <a:t>youtube</a:t>
            </a:r>
            <a:r>
              <a:rPr lang="en-GB" dirty="0"/>
              <a:t>-ziele.log:  "domain": "app-</a:t>
            </a:r>
            <a:r>
              <a:rPr lang="en-GB" dirty="0" err="1"/>
              <a:t>measurement.com</a:t>
            </a:r>
            <a:r>
              <a:rPr lang="en-GB" dirty="0"/>
              <a:t>",</a:t>
            </a:r>
            <a:br>
              <a:rPr lang="en-GB" dirty="0"/>
            </a:br>
            <a:r>
              <a:rPr lang="en-GB" dirty="0"/>
              <a:t>app-</a:t>
            </a:r>
            <a:r>
              <a:rPr lang="en-GB" dirty="0" err="1"/>
              <a:t>com.</a:t>
            </a:r>
            <a:r>
              <a:rPr lang="en-GB" b="1" dirty="0" err="1"/>
              <a:t>rebuy</a:t>
            </a:r>
            <a:r>
              <a:rPr lang="en-GB" dirty="0" err="1"/>
              <a:t>.App</a:t>
            </a:r>
            <a:r>
              <a:rPr lang="en-GB" dirty="0"/>
              <a:t>-ziele.log:  "domain": "app-</a:t>
            </a:r>
            <a:r>
              <a:rPr lang="en-GB" dirty="0" err="1"/>
              <a:t>measurement.com</a:t>
            </a:r>
            <a:r>
              <a:rPr lang="en-GB" dirty="0"/>
              <a:t>",</a:t>
            </a:r>
            <a:br>
              <a:rPr lang="en-GB" dirty="0"/>
            </a:br>
            <a:r>
              <a:rPr lang="en-GB" dirty="0"/>
              <a:t>app-</a:t>
            </a:r>
            <a:r>
              <a:rPr lang="en-GB" dirty="0" err="1"/>
              <a:t>com.reddit.</a:t>
            </a:r>
            <a:r>
              <a:rPr lang="en-GB" b="1" dirty="0" err="1"/>
              <a:t>Reddit</a:t>
            </a:r>
            <a:r>
              <a:rPr lang="en-GB" b="1" dirty="0"/>
              <a:t>-ziele</a:t>
            </a:r>
            <a:r>
              <a:rPr lang="en-GB" dirty="0"/>
              <a:t>.log:  "domain": "app-</a:t>
            </a:r>
            <a:r>
              <a:rPr lang="en-GB" dirty="0" err="1"/>
              <a:t>measurement.com</a:t>
            </a:r>
            <a:r>
              <a:rPr lang="en-GB" dirty="0"/>
              <a:t>",</a:t>
            </a:r>
            <a:br>
              <a:rPr lang="en-GB" dirty="0"/>
            </a:br>
            <a:r>
              <a:rPr lang="en-GB" dirty="0"/>
              <a:t>app-</a:t>
            </a:r>
            <a:r>
              <a:rPr lang="en-GB" dirty="0" err="1"/>
              <a:t>com.willenapps.</a:t>
            </a:r>
            <a:r>
              <a:rPr lang="en-GB" b="1" dirty="0" err="1"/>
              <a:t>cloudplayer</a:t>
            </a:r>
            <a:r>
              <a:rPr lang="en-GB" dirty="0"/>
              <a:t>-ziele.log:  "domain": "app-</a:t>
            </a:r>
            <a:r>
              <a:rPr lang="en-GB" dirty="0" err="1"/>
              <a:t>measurement.com</a:t>
            </a:r>
            <a:r>
              <a:rPr lang="en-GB" dirty="0"/>
              <a:t>",</a:t>
            </a:r>
            <a:br>
              <a:rPr lang="en-GB" dirty="0"/>
            </a:br>
            <a:r>
              <a:rPr lang="en-GB" dirty="0"/>
              <a:t>app-</a:t>
            </a:r>
            <a:r>
              <a:rPr lang="en-GB" dirty="0" err="1"/>
              <a:t>de.materna.bbk.mobile</a:t>
            </a:r>
            <a:r>
              <a:rPr lang="en-GB" dirty="0"/>
              <a:t>-ziele.log:  "domain": "app-</a:t>
            </a:r>
            <a:r>
              <a:rPr lang="en-GB" dirty="0" err="1"/>
              <a:t>measurement.com</a:t>
            </a:r>
            <a:r>
              <a:rPr lang="en-GB" dirty="0"/>
              <a:t>",</a:t>
            </a:r>
            <a:br>
              <a:rPr lang="en-GB" dirty="0"/>
            </a:br>
            <a:r>
              <a:rPr lang="en-GB" dirty="0"/>
              <a:t>app-</a:t>
            </a:r>
            <a:r>
              <a:rPr lang="en-GB" dirty="0" err="1"/>
              <a:t>overlook.</a:t>
            </a:r>
            <a:r>
              <a:rPr lang="en-GB" b="1" dirty="0" err="1"/>
              <a:t>fing</a:t>
            </a:r>
            <a:r>
              <a:rPr lang="en-GB" dirty="0"/>
              <a:t>-ziele.log:  "domain": "app-</a:t>
            </a:r>
            <a:r>
              <a:rPr lang="en-GB" dirty="0" err="1"/>
              <a:t>measurement.com</a:t>
            </a:r>
            <a:r>
              <a:rPr lang="en-GB" dirty="0"/>
              <a:t>",</a:t>
            </a:r>
          </a:p>
          <a:p>
            <a:pPr marL="0" indent="0">
              <a:buNone/>
            </a:pPr>
            <a:endParaRPr lang="en-GB" dirty="0"/>
          </a:p>
          <a:p>
            <a:pPr marL="0" indent="0">
              <a:buNone/>
            </a:pPr>
            <a:r>
              <a:rPr lang="en-GB"/>
              <a:t>*Tops </a:t>
            </a:r>
            <a:r>
              <a:rPr lang="en-GB" err="1"/>
              <a:t>anhand</a:t>
            </a:r>
            <a:r>
              <a:rPr lang="en-GB"/>
              <a:t> Pi-hole “Top Blocked Domains”</a:t>
            </a:r>
          </a:p>
        </p:txBody>
      </p:sp>
    </p:spTree>
    <p:extLst>
      <p:ext uri="{BB962C8B-B14F-4D97-AF65-F5344CB8AC3E}">
        <p14:creationId xmlns:p14="http://schemas.microsoft.com/office/powerpoint/2010/main" val="33748798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3FDD1-CCF7-DB41-9672-DE2F6E3F80A7}"/>
              </a:ext>
            </a:extLst>
          </p:cNvPr>
          <p:cNvSpPr>
            <a:spLocks noGrp="1"/>
          </p:cNvSpPr>
          <p:nvPr>
            <p:ph type="title"/>
          </p:nvPr>
        </p:nvSpPr>
        <p:spPr/>
        <p:txBody>
          <a:bodyPr>
            <a:normAutofit/>
          </a:bodyPr>
          <a:lstStyle/>
          <a:p>
            <a:r>
              <a:rPr lang="en-DE" sz="4800" dirty="0"/>
              <a:t>Top-4: </a:t>
            </a:r>
            <a:r>
              <a:rPr lang="en-GB" sz="4800" dirty="0" err="1"/>
              <a:t>firebaselogging-pa.googleapis.com</a:t>
            </a:r>
            <a:r>
              <a:rPr lang="en-GB" sz="4800" dirty="0"/>
              <a:t>*</a:t>
            </a:r>
            <a:endParaRPr lang="en-DE" sz="4800" dirty="0"/>
          </a:p>
        </p:txBody>
      </p:sp>
      <p:sp>
        <p:nvSpPr>
          <p:cNvPr id="3" name="Content Placeholder 2">
            <a:extLst>
              <a:ext uri="{FF2B5EF4-FFF2-40B4-BE49-F238E27FC236}">
                <a16:creationId xmlns:a16="http://schemas.microsoft.com/office/drawing/2014/main" id="{0F91F0B6-C44F-E347-B0C8-1F558366A15C}"/>
              </a:ext>
            </a:extLst>
          </p:cNvPr>
          <p:cNvSpPr>
            <a:spLocks noGrp="1"/>
          </p:cNvSpPr>
          <p:nvPr>
            <p:ph idx="1"/>
          </p:nvPr>
        </p:nvSpPr>
        <p:spPr>
          <a:xfrm>
            <a:off x="1069848" y="2320412"/>
            <a:ext cx="10058400" cy="3851787"/>
          </a:xfrm>
        </p:spPr>
        <p:txBody>
          <a:bodyPr>
            <a:normAutofit/>
          </a:bodyPr>
          <a:lstStyle/>
          <a:p>
            <a:pPr marL="0" indent="0">
              <a:buNone/>
            </a:pPr>
            <a:r>
              <a:rPr lang="en-GB" sz="1400"/>
              <a:t>App_Privacy_Report_v4_2022-02-09T21_49_39.ndjson</a:t>
            </a:r>
            <a:br>
              <a:rPr lang="en-GB" sz="1400"/>
            </a:br>
            <a:r>
              <a:rPr lang="en-GB" sz="1400"/>
              <a:t>Start: 2022-01-31T23:51:01.480+01:00 --- </a:t>
            </a:r>
            <a:r>
              <a:rPr lang="en-DE" sz="1400"/>
              <a:t>Ende: </a:t>
            </a:r>
            <a:r>
              <a:rPr lang="en-GB" sz="1400"/>
              <a:t>2022-02-09T21:49:37.542+01:00</a:t>
            </a:r>
            <a:br>
              <a:rPr lang="en-GB" sz="1400"/>
            </a:br>
            <a:br>
              <a:rPr lang="en-GB" sz="1400"/>
            </a:br>
            <a:r>
              <a:rPr lang="en-GB" sz="1400"/>
              <a:t>app-</a:t>
            </a:r>
            <a:r>
              <a:rPr lang="en-GB" sz="1400" err="1"/>
              <a:t>com.bose.</a:t>
            </a:r>
            <a:r>
              <a:rPr lang="en-GB" sz="1400" b="1" err="1"/>
              <a:t>boseconnect</a:t>
            </a:r>
            <a:r>
              <a:rPr lang="en-GB" sz="1400"/>
              <a:t>-</a:t>
            </a:r>
            <a:r>
              <a:rPr lang="en-GB" sz="1400" err="1"/>
              <a:t>ziele.log</a:t>
            </a:r>
            <a:r>
              <a:rPr lang="en-GB" sz="1400"/>
              <a:t>:  "domain": "</a:t>
            </a:r>
            <a:r>
              <a:rPr lang="en-GB" sz="1400" err="1"/>
              <a:t>firebaselogging-pa.googleapis.com</a:t>
            </a:r>
            <a:r>
              <a:rPr lang="en-GB" sz="1400"/>
              <a:t>",</a:t>
            </a:r>
            <a:br>
              <a:rPr lang="en-GB" sz="1400"/>
            </a:br>
            <a:r>
              <a:rPr lang="en-GB" sz="1400"/>
              <a:t>app-</a:t>
            </a:r>
            <a:r>
              <a:rPr lang="en-GB" sz="1400" err="1"/>
              <a:t>com.crystalnix.ServerAuditor</a:t>
            </a:r>
            <a:r>
              <a:rPr lang="en-GB" sz="1400"/>
              <a:t>-</a:t>
            </a:r>
            <a:r>
              <a:rPr lang="en-GB" sz="1400" err="1"/>
              <a:t>ziele.log</a:t>
            </a:r>
            <a:r>
              <a:rPr lang="en-GB" sz="1400"/>
              <a:t>:  "domain": "</a:t>
            </a:r>
            <a:r>
              <a:rPr lang="en-GB" sz="1400" err="1"/>
              <a:t>firebaselogging-pa.googleapis.com</a:t>
            </a:r>
            <a:r>
              <a:rPr lang="en-GB" sz="1400"/>
              <a:t>",</a:t>
            </a:r>
            <a:br>
              <a:rPr lang="en-GB" sz="1400"/>
            </a:br>
            <a:r>
              <a:rPr lang="en-GB" sz="1400"/>
              <a:t>app-</a:t>
            </a:r>
            <a:r>
              <a:rPr lang="en-GB" sz="1400" err="1"/>
              <a:t>com.</a:t>
            </a:r>
            <a:r>
              <a:rPr lang="en-GB" sz="1400" b="1" err="1"/>
              <a:t>ebay</a:t>
            </a:r>
            <a:r>
              <a:rPr lang="en-GB" sz="1400" err="1"/>
              <a:t>.iphone</a:t>
            </a:r>
            <a:r>
              <a:rPr lang="en-GB" sz="1400"/>
              <a:t>-</a:t>
            </a:r>
            <a:r>
              <a:rPr lang="en-GB" sz="1400" err="1"/>
              <a:t>ziele.log</a:t>
            </a:r>
            <a:r>
              <a:rPr lang="en-GB" sz="1400"/>
              <a:t>:  "domain": "</a:t>
            </a:r>
            <a:r>
              <a:rPr lang="en-GB" sz="1400" err="1"/>
              <a:t>firebaselogging-pa.googleapis.com</a:t>
            </a:r>
            <a:r>
              <a:rPr lang="en-GB" sz="1400"/>
              <a:t>",</a:t>
            </a:r>
            <a:br>
              <a:rPr lang="en-GB" sz="1400"/>
            </a:br>
            <a:r>
              <a:rPr lang="en-GB" sz="1400"/>
              <a:t>app-</a:t>
            </a:r>
            <a:r>
              <a:rPr lang="en-GB" sz="1400" err="1"/>
              <a:t>com.</a:t>
            </a:r>
            <a:r>
              <a:rPr lang="en-GB" sz="1400" b="1" err="1"/>
              <a:t>ebaykleinanzeigen</a:t>
            </a:r>
            <a:r>
              <a:rPr lang="en-GB" sz="1400" err="1"/>
              <a:t>.ebc</a:t>
            </a:r>
            <a:r>
              <a:rPr lang="en-GB" sz="1400"/>
              <a:t>-</a:t>
            </a:r>
            <a:r>
              <a:rPr lang="en-GB" sz="1400" err="1"/>
              <a:t>ziele.log</a:t>
            </a:r>
            <a:r>
              <a:rPr lang="en-GB" sz="1400"/>
              <a:t>:  "domain": "</a:t>
            </a:r>
            <a:r>
              <a:rPr lang="en-GB" sz="1400" err="1"/>
              <a:t>firebaselogging-pa.googleapis.com</a:t>
            </a:r>
            <a:r>
              <a:rPr lang="en-GB" sz="1400"/>
              <a:t>",</a:t>
            </a:r>
            <a:br>
              <a:rPr lang="en-GB" sz="1400"/>
            </a:br>
            <a:r>
              <a:rPr lang="en-GB" sz="1400"/>
              <a:t>app-</a:t>
            </a:r>
            <a:r>
              <a:rPr lang="en-GB" sz="1400" err="1"/>
              <a:t>com.</a:t>
            </a:r>
            <a:r>
              <a:rPr lang="en-GB" sz="1400" b="1" err="1"/>
              <a:t>github</a:t>
            </a:r>
            <a:r>
              <a:rPr lang="en-GB" sz="1400" err="1"/>
              <a:t>.stormbreaker.prod</a:t>
            </a:r>
            <a:r>
              <a:rPr lang="en-GB" sz="1400"/>
              <a:t>-</a:t>
            </a:r>
            <a:r>
              <a:rPr lang="en-GB" sz="1400" err="1"/>
              <a:t>ziele.log</a:t>
            </a:r>
            <a:r>
              <a:rPr lang="en-GB" sz="1400"/>
              <a:t>:  "domain": "</a:t>
            </a:r>
            <a:r>
              <a:rPr lang="en-GB" sz="1400" err="1"/>
              <a:t>firebaselogging-pa.googleapis.com</a:t>
            </a:r>
            <a:r>
              <a:rPr lang="en-GB" sz="1400"/>
              <a:t>",</a:t>
            </a:r>
            <a:br>
              <a:rPr lang="en-GB" sz="1400"/>
            </a:br>
            <a:r>
              <a:rPr lang="en-GB" sz="1400"/>
              <a:t>app-</a:t>
            </a:r>
            <a:r>
              <a:rPr lang="en-GB" sz="1400" err="1"/>
              <a:t>com.</a:t>
            </a:r>
            <a:r>
              <a:rPr lang="en-GB" sz="1400" b="1" err="1"/>
              <a:t>ookla.speedtest</a:t>
            </a:r>
            <a:r>
              <a:rPr lang="en-GB" sz="1400"/>
              <a:t>-</a:t>
            </a:r>
            <a:r>
              <a:rPr lang="en-GB" sz="1400" err="1"/>
              <a:t>ziele.log</a:t>
            </a:r>
            <a:r>
              <a:rPr lang="en-GB" sz="1400"/>
              <a:t>:  "domain": "</a:t>
            </a:r>
            <a:r>
              <a:rPr lang="en-GB" sz="1400" err="1"/>
              <a:t>firebaselogging-pa.googleapis.com</a:t>
            </a:r>
            <a:r>
              <a:rPr lang="en-GB" sz="1400"/>
              <a:t>",</a:t>
            </a:r>
            <a:br>
              <a:rPr lang="en-GB" sz="1400"/>
            </a:br>
            <a:r>
              <a:rPr lang="en-GB" sz="1400"/>
              <a:t>app-</a:t>
            </a:r>
            <a:r>
              <a:rPr lang="en-GB" sz="1400" err="1"/>
              <a:t>com.</a:t>
            </a:r>
            <a:r>
              <a:rPr lang="en-GB" sz="1400" b="1" err="1"/>
              <a:t>rebuy</a:t>
            </a:r>
            <a:r>
              <a:rPr lang="en-GB" sz="1400" err="1"/>
              <a:t>.App</a:t>
            </a:r>
            <a:r>
              <a:rPr lang="en-GB" sz="1400"/>
              <a:t>-</a:t>
            </a:r>
            <a:r>
              <a:rPr lang="en-GB" sz="1400" err="1"/>
              <a:t>ziele.log</a:t>
            </a:r>
            <a:r>
              <a:rPr lang="en-GB" sz="1400"/>
              <a:t>:  "domain": "</a:t>
            </a:r>
            <a:r>
              <a:rPr lang="en-GB" sz="1400" err="1"/>
              <a:t>firebaselogging-pa.googleapis.com</a:t>
            </a:r>
            <a:r>
              <a:rPr lang="en-GB" sz="1400"/>
              <a:t>",</a:t>
            </a:r>
            <a:br>
              <a:rPr lang="en-GB" sz="1400"/>
            </a:br>
            <a:r>
              <a:rPr lang="en-GB" sz="1400"/>
              <a:t>app-</a:t>
            </a:r>
            <a:r>
              <a:rPr lang="en-GB" sz="1400" err="1"/>
              <a:t>com.</a:t>
            </a:r>
            <a:r>
              <a:rPr lang="en-GB" sz="1400" b="1" err="1"/>
              <a:t>reddit</a:t>
            </a:r>
            <a:r>
              <a:rPr lang="en-GB" sz="1400" err="1"/>
              <a:t>.Reddit</a:t>
            </a:r>
            <a:r>
              <a:rPr lang="en-GB" sz="1400"/>
              <a:t>-</a:t>
            </a:r>
            <a:r>
              <a:rPr lang="en-GB" sz="1400" err="1"/>
              <a:t>ziele.log</a:t>
            </a:r>
            <a:r>
              <a:rPr lang="en-GB" sz="1400"/>
              <a:t>:  "domain": "</a:t>
            </a:r>
            <a:r>
              <a:rPr lang="en-GB" sz="1400" err="1"/>
              <a:t>firebaselogging-pa.googleapis.com</a:t>
            </a:r>
            <a:r>
              <a:rPr lang="en-GB" sz="1400"/>
              <a:t>",</a:t>
            </a:r>
            <a:br>
              <a:rPr lang="en-GB" sz="1400"/>
            </a:br>
            <a:r>
              <a:rPr lang="en-GB" sz="1400"/>
              <a:t>app-</a:t>
            </a:r>
            <a:r>
              <a:rPr lang="en-GB" sz="1400" err="1"/>
              <a:t>com.</a:t>
            </a:r>
            <a:r>
              <a:rPr lang="en-GB" sz="1400" b="1" err="1"/>
              <a:t>spotify</a:t>
            </a:r>
            <a:r>
              <a:rPr lang="en-GB" sz="1400" err="1"/>
              <a:t>.client</a:t>
            </a:r>
            <a:r>
              <a:rPr lang="en-GB" sz="1400"/>
              <a:t>-</a:t>
            </a:r>
            <a:r>
              <a:rPr lang="en-GB" sz="1400" err="1"/>
              <a:t>ziele.log</a:t>
            </a:r>
            <a:r>
              <a:rPr lang="en-GB" sz="1400"/>
              <a:t>:  "domain": "</a:t>
            </a:r>
            <a:r>
              <a:rPr lang="en-GB" sz="1400" err="1"/>
              <a:t>firebaselogging-pa.googleapis.com</a:t>
            </a:r>
            <a:r>
              <a:rPr lang="en-GB" sz="1400"/>
              <a:t>",</a:t>
            </a:r>
            <a:br>
              <a:rPr lang="en-GB" sz="1400"/>
            </a:br>
            <a:r>
              <a:rPr lang="en-GB" sz="1400"/>
              <a:t>app-</a:t>
            </a:r>
            <a:r>
              <a:rPr lang="en-GB" sz="1400" err="1"/>
              <a:t>com.willenapps.</a:t>
            </a:r>
            <a:r>
              <a:rPr lang="en-GB" sz="1400" b="1" err="1"/>
              <a:t>cloudplayer</a:t>
            </a:r>
            <a:r>
              <a:rPr lang="en-GB" sz="1400"/>
              <a:t>-</a:t>
            </a:r>
            <a:r>
              <a:rPr lang="en-GB" sz="1400" err="1"/>
              <a:t>ziele.log</a:t>
            </a:r>
            <a:r>
              <a:rPr lang="en-GB" sz="1400"/>
              <a:t>:  "domain": "</a:t>
            </a:r>
            <a:r>
              <a:rPr lang="en-GB" sz="1400" err="1"/>
              <a:t>firebaselogging-pa.googleapis.com</a:t>
            </a:r>
            <a:r>
              <a:rPr lang="en-GB" sz="1400"/>
              <a:t>",</a:t>
            </a:r>
            <a:br>
              <a:rPr lang="en-GB" sz="1400"/>
            </a:br>
            <a:r>
              <a:rPr lang="en-GB" sz="1400"/>
              <a:t>app-</a:t>
            </a:r>
            <a:r>
              <a:rPr lang="en-GB" sz="1400" err="1"/>
              <a:t>de.</a:t>
            </a:r>
            <a:r>
              <a:rPr lang="en-GB" sz="1400" b="1" err="1"/>
              <a:t>comdirect.phototan</a:t>
            </a:r>
            <a:r>
              <a:rPr lang="en-GB" sz="1400"/>
              <a:t>-</a:t>
            </a:r>
            <a:r>
              <a:rPr lang="en-GB" sz="1400" err="1"/>
              <a:t>ziele.log</a:t>
            </a:r>
            <a:r>
              <a:rPr lang="en-GB" sz="1400"/>
              <a:t>:  "domain": "</a:t>
            </a:r>
            <a:r>
              <a:rPr lang="en-GB" sz="1400" err="1"/>
              <a:t>firebaselogging-pa.googleapis.com</a:t>
            </a:r>
            <a:r>
              <a:rPr lang="en-GB" sz="1400"/>
              <a:t>",</a:t>
            </a:r>
            <a:br>
              <a:rPr lang="en-GB" sz="1400"/>
            </a:br>
            <a:r>
              <a:rPr lang="en-GB" sz="1400"/>
              <a:t>app-</a:t>
            </a:r>
            <a:r>
              <a:rPr lang="en-GB" sz="1400" err="1"/>
              <a:t>de.materna.bbk.mobile</a:t>
            </a:r>
            <a:r>
              <a:rPr lang="en-GB" sz="1400"/>
              <a:t>-</a:t>
            </a:r>
            <a:r>
              <a:rPr lang="en-GB" sz="1400" err="1"/>
              <a:t>ziele.log</a:t>
            </a:r>
            <a:r>
              <a:rPr lang="en-GB" sz="1400"/>
              <a:t>:  "domain": "</a:t>
            </a:r>
            <a:r>
              <a:rPr lang="en-GB" sz="1400" err="1"/>
              <a:t>firebaselogging-pa.googleapis.com</a:t>
            </a:r>
            <a:r>
              <a:rPr lang="en-GB" sz="1400"/>
              <a:t>",</a:t>
            </a:r>
            <a:br>
              <a:rPr lang="en-GB" sz="1400"/>
            </a:br>
            <a:r>
              <a:rPr lang="en-GB" sz="1400"/>
              <a:t>app-</a:t>
            </a:r>
            <a:r>
              <a:rPr lang="en-GB" sz="1400" err="1"/>
              <a:t>it.twsweb.</a:t>
            </a:r>
            <a:r>
              <a:rPr lang="en-GB" sz="1400" b="1" err="1"/>
              <a:t>Nextcloud</a:t>
            </a:r>
            <a:r>
              <a:rPr lang="en-GB" sz="1400"/>
              <a:t>-</a:t>
            </a:r>
            <a:r>
              <a:rPr lang="en-GB" sz="1400" err="1"/>
              <a:t>ziele.log</a:t>
            </a:r>
            <a:r>
              <a:rPr lang="en-GB" sz="1400"/>
              <a:t>:  "domain": "</a:t>
            </a:r>
            <a:r>
              <a:rPr lang="en-GB" sz="1400" err="1"/>
              <a:t>firebaselogging-pa.googleapis.com</a:t>
            </a:r>
            <a:r>
              <a:rPr lang="en-GB" sz="1400"/>
              <a:t>",</a:t>
            </a:r>
            <a:br>
              <a:rPr lang="en-GB" sz="1400"/>
            </a:br>
            <a:r>
              <a:rPr lang="en-GB" sz="1400"/>
              <a:t>app-</a:t>
            </a:r>
            <a:r>
              <a:rPr lang="en-GB" sz="1400" err="1"/>
              <a:t>net.</a:t>
            </a:r>
            <a:r>
              <a:rPr lang="en-GB" sz="1400" b="1" err="1"/>
              <a:t>faz</a:t>
            </a:r>
            <a:r>
              <a:rPr lang="en-GB" sz="1400" err="1"/>
              <a:t>.FAZ</a:t>
            </a:r>
            <a:r>
              <a:rPr lang="en-GB" sz="1400"/>
              <a:t>-</a:t>
            </a:r>
            <a:r>
              <a:rPr lang="en-GB" sz="1400" err="1"/>
              <a:t>ziele.log</a:t>
            </a:r>
            <a:r>
              <a:rPr lang="en-GB" sz="1400"/>
              <a:t>:  "domain": "</a:t>
            </a:r>
            <a:r>
              <a:rPr lang="en-GB" sz="1400" err="1"/>
              <a:t>firebaselogging-pa.googleapis.com</a:t>
            </a:r>
            <a:r>
              <a:rPr lang="en-GB" sz="1400"/>
              <a:t>",</a:t>
            </a:r>
            <a:br>
              <a:rPr lang="en-GB" sz="1400"/>
            </a:br>
            <a:r>
              <a:rPr lang="en-GB" sz="1400"/>
              <a:t>app-</a:t>
            </a:r>
            <a:r>
              <a:rPr lang="en-GB" sz="1400" err="1"/>
              <a:t>overlook.</a:t>
            </a:r>
            <a:r>
              <a:rPr lang="en-GB" sz="1400" b="1" err="1"/>
              <a:t>fing</a:t>
            </a:r>
            <a:r>
              <a:rPr lang="en-GB" sz="1400"/>
              <a:t>-</a:t>
            </a:r>
            <a:r>
              <a:rPr lang="en-GB" sz="1400" err="1"/>
              <a:t>ziele.log</a:t>
            </a:r>
            <a:r>
              <a:rPr lang="en-GB" sz="1400"/>
              <a:t>:  "domain": "</a:t>
            </a:r>
            <a:r>
              <a:rPr lang="en-GB" sz="1400" err="1"/>
              <a:t>firebaselogging-pa.googleapis.com</a:t>
            </a:r>
            <a:r>
              <a:rPr lang="en-GB" sz="1400"/>
              <a:t>",</a:t>
            </a:r>
          </a:p>
        </p:txBody>
      </p:sp>
    </p:spTree>
    <p:extLst>
      <p:ext uri="{BB962C8B-B14F-4D97-AF65-F5344CB8AC3E}">
        <p14:creationId xmlns:p14="http://schemas.microsoft.com/office/powerpoint/2010/main" val="391447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BA2C68-48C1-909C-CE4E-1D6183C8A8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B429A9-280D-FCB3-7953-6B565C9B7AB5}"/>
              </a:ext>
            </a:extLst>
          </p:cNvPr>
          <p:cNvSpPr>
            <a:spLocks noGrp="1"/>
          </p:cNvSpPr>
          <p:nvPr>
            <p:ph type="title" idx="4294967295"/>
          </p:nvPr>
        </p:nvSpPr>
        <p:spPr>
          <a:xfrm>
            <a:off x="1069848" y="484632"/>
            <a:ext cx="10058400" cy="1609344"/>
          </a:xfrm>
        </p:spPr>
        <p:txBody>
          <a:bodyPr vert="horz" lIns="91440" tIns="45720" rIns="91440" bIns="45720" rtlCol="0" anchor="ctr">
            <a:normAutofit/>
          </a:bodyPr>
          <a:lstStyle/>
          <a:p>
            <a:r>
              <a:rPr lang="en-US"/>
              <a:t>“Anbieter”-Vergleich</a:t>
            </a:r>
          </a:p>
        </p:txBody>
      </p:sp>
      <p:sp>
        <p:nvSpPr>
          <p:cNvPr id="3" name="Content Placeholder 2">
            <a:extLst>
              <a:ext uri="{FF2B5EF4-FFF2-40B4-BE49-F238E27FC236}">
                <a16:creationId xmlns:a16="http://schemas.microsoft.com/office/drawing/2014/main" id="{0D490E41-6176-4481-956B-4A237ABBF237}"/>
              </a:ext>
            </a:extLst>
          </p:cNvPr>
          <p:cNvSpPr>
            <a:spLocks noGrp="1"/>
          </p:cNvSpPr>
          <p:nvPr>
            <p:ph idx="1"/>
          </p:nvPr>
        </p:nvSpPr>
        <p:spPr>
          <a:xfrm>
            <a:off x="1069848" y="2320412"/>
            <a:ext cx="10058400" cy="3851787"/>
          </a:xfrm>
        </p:spPr>
        <p:txBody>
          <a:bodyPr vert="horz" lIns="91440" tIns="45720" rIns="91440" bIns="45720" rtlCol="0">
            <a:normAutofit/>
          </a:bodyPr>
          <a:lstStyle/>
          <a:p>
            <a:pPr indent="-182880" defTabSz="914400">
              <a:lnSpc>
                <a:spcPct val="90000"/>
              </a:lnSpc>
              <a:buClr>
                <a:schemeClr val="accent1">
                  <a:lumMod val="75000"/>
                </a:schemeClr>
              </a:buClr>
              <a:buSzPct val="85000"/>
              <a:buFont typeface="Wingdings" pitchFamily="2" charset="2"/>
              <a:buChar char="§"/>
            </a:pPr>
            <a:r>
              <a:rPr lang="en-US" sz="2200" dirty="0" err="1">
                <a:latin typeface="+mn-lt"/>
              </a:rPr>
              <a:t>Zum</a:t>
            </a:r>
            <a:r>
              <a:rPr lang="en-US" sz="2200" dirty="0">
                <a:latin typeface="+mn-lt"/>
              </a:rPr>
              <a:t> </a:t>
            </a:r>
            <a:r>
              <a:rPr lang="en-US" sz="2200" dirty="0" err="1">
                <a:latin typeface="+mn-lt"/>
              </a:rPr>
              <a:t>Beispiel</a:t>
            </a:r>
            <a:r>
              <a:rPr lang="en-US" sz="2200" dirty="0">
                <a:latin typeface="+mn-lt"/>
              </a:rPr>
              <a:t> “</a:t>
            </a:r>
            <a:r>
              <a:rPr lang="en-US" sz="2200" dirty="0" err="1">
                <a:latin typeface="+mn-lt"/>
              </a:rPr>
              <a:t>NordVPN</a:t>
            </a:r>
            <a:r>
              <a:rPr lang="en-US" sz="2200" dirty="0">
                <a:latin typeface="+mn-lt"/>
              </a:rPr>
              <a:t>”:</a:t>
            </a:r>
            <a:br>
              <a:rPr lang="en-US" sz="2200" dirty="0">
                <a:latin typeface="+mn-lt"/>
              </a:rPr>
            </a:br>
            <a:r>
              <a:rPr lang="en-US" sz="2200" dirty="0">
                <a:latin typeface="+mn-lt"/>
              </a:rPr>
              <a:t>6 </a:t>
            </a:r>
            <a:r>
              <a:rPr lang="en-US" sz="2200" dirty="0" err="1">
                <a:latin typeface="+mn-lt"/>
              </a:rPr>
              <a:t>Geräte</a:t>
            </a:r>
            <a:r>
              <a:rPr lang="en-US" sz="2200" dirty="0">
                <a:latin typeface="+mn-lt"/>
              </a:rPr>
              <a:t> (PC, Laptop, Smartphone – je </a:t>
            </a:r>
            <a:r>
              <a:rPr lang="en-US" sz="2200" dirty="0" err="1">
                <a:latin typeface="+mn-lt"/>
              </a:rPr>
              <a:t>Familienmitglied</a:t>
            </a:r>
            <a:r>
              <a:rPr lang="en-US" sz="2200" dirty="0">
                <a:latin typeface="+mn-lt"/>
              </a:rPr>
              <a:t>!?)</a:t>
            </a:r>
            <a:br>
              <a:rPr lang="en-US" sz="2200" dirty="0">
                <a:latin typeface="+mn-lt"/>
              </a:rPr>
            </a:br>
            <a:r>
              <a:rPr lang="en-US" sz="2200" dirty="0">
                <a:latin typeface="+mn-lt"/>
              </a:rPr>
              <a:t>4€ / Monat </a:t>
            </a:r>
            <a:r>
              <a:rPr lang="en-US" sz="2200" dirty="0" err="1">
                <a:latin typeface="+mn-lt"/>
              </a:rPr>
              <a:t>im</a:t>
            </a:r>
            <a:r>
              <a:rPr lang="en-US" sz="2200" dirty="0">
                <a:latin typeface="+mn-lt"/>
              </a:rPr>
              <a:t> </a:t>
            </a:r>
            <a:r>
              <a:rPr lang="en-US" sz="2200" dirty="0" err="1">
                <a:latin typeface="+mn-lt"/>
              </a:rPr>
              <a:t>Jahresabo</a:t>
            </a:r>
            <a:br>
              <a:rPr lang="en-US" sz="2200" dirty="0">
                <a:latin typeface="+mn-lt"/>
              </a:rPr>
            </a:br>
            <a:r>
              <a:rPr lang="en-US" sz="2200" dirty="0">
                <a:latin typeface="+mn-lt"/>
              </a:rPr>
              <a:t>3€ / Monat </a:t>
            </a:r>
            <a:r>
              <a:rPr lang="en-US" sz="2200" dirty="0" err="1">
                <a:latin typeface="+mn-lt"/>
              </a:rPr>
              <a:t>im</a:t>
            </a:r>
            <a:r>
              <a:rPr lang="en-US" sz="2200" dirty="0">
                <a:latin typeface="+mn-lt"/>
              </a:rPr>
              <a:t> </a:t>
            </a:r>
            <a:r>
              <a:rPr lang="en-US" sz="2200" dirty="0" err="1">
                <a:latin typeface="+mn-lt"/>
              </a:rPr>
              <a:t>Zweijahresabo</a:t>
            </a:r>
            <a:endParaRPr lang="en-US" sz="2200" dirty="0">
              <a:latin typeface="+mn-lt"/>
            </a:endParaRPr>
          </a:p>
          <a:p>
            <a:pPr indent="-182880" defTabSz="914400">
              <a:lnSpc>
                <a:spcPct val="90000"/>
              </a:lnSpc>
              <a:buClr>
                <a:schemeClr val="accent1">
                  <a:lumMod val="75000"/>
                </a:schemeClr>
              </a:buClr>
              <a:buSzPct val="85000"/>
              <a:buFont typeface="Wingdings" pitchFamily="2" charset="2"/>
              <a:buChar char="§"/>
            </a:pPr>
            <a:r>
              <a:rPr lang="en-US" sz="2200" dirty="0">
                <a:latin typeface="+mn-lt"/>
              </a:rPr>
              <a:t>DYI:</a:t>
            </a:r>
            <a:br>
              <a:rPr lang="en-US" sz="2200" dirty="0">
                <a:latin typeface="+mn-lt"/>
              </a:rPr>
            </a:br>
            <a:r>
              <a:rPr lang="en-US" sz="2200" dirty="0">
                <a:latin typeface="+mn-lt"/>
              </a:rPr>
              <a:t>∞ </a:t>
            </a:r>
            <a:r>
              <a:rPr lang="en-US" sz="2200" dirty="0" err="1">
                <a:latin typeface="+mn-lt"/>
              </a:rPr>
              <a:t>Geräte</a:t>
            </a:r>
            <a:r>
              <a:rPr lang="en-US" sz="2200" dirty="0">
                <a:latin typeface="+mn-lt"/>
              </a:rPr>
              <a:t> für 5€ / Monat (DE/FI/US)</a:t>
            </a:r>
            <a:br>
              <a:rPr lang="en-US" sz="2200" dirty="0">
                <a:latin typeface="+mn-lt"/>
              </a:rPr>
            </a:br>
            <a:r>
              <a:rPr lang="en-US" sz="2200" dirty="0" err="1">
                <a:latin typeface="+mn-lt"/>
              </a:rPr>
              <a:t>mit</a:t>
            </a:r>
            <a:r>
              <a:rPr lang="en-US" sz="2200" dirty="0">
                <a:latin typeface="+mn-lt"/>
              </a:rPr>
              <a:t> 20 </a:t>
            </a:r>
            <a:r>
              <a:rPr lang="en-US" sz="2200" dirty="0" err="1">
                <a:latin typeface="+mn-lt"/>
              </a:rPr>
              <a:t>Tbyte</a:t>
            </a:r>
            <a:r>
              <a:rPr lang="en-US" sz="2200" dirty="0">
                <a:latin typeface="+mn-lt"/>
              </a:rPr>
              <a:t> Traffic </a:t>
            </a:r>
            <a:r>
              <a:rPr lang="en-US" sz="2200" dirty="0" err="1">
                <a:latin typeface="+mn-lt"/>
              </a:rPr>
              <a:t>monatl</a:t>
            </a:r>
            <a:r>
              <a:rPr lang="en-US" sz="2200" dirty="0">
                <a:latin typeface="+mn-lt"/>
              </a:rPr>
              <a:t>. und 1 Gbit/s Down/Up</a:t>
            </a:r>
            <a:br>
              <a:rPr lang="en-US" sz="2200" dirty="0">
                <a:latin typeface="+mn-lt"/>
              </a:rPr>
            </a:br>
            <a:r>
              <a:rPr lang="en-US" sz="2200" dirty="0">
                <a:latin typeface="+mn-lt"/>
              </a:rPr>
              <a:t>(</a:t>
            </a:r>
            <a:r>
              <a:rPr lang="en-US" sz="2200" dirty="0" err="1">
                <a:latin typeface="+mn-lt"/>
              </a:rPr>
              <a:t>aktuell</a:t>
            </a:r>
            <a:r>
              <a:rPr lang="en-US" sz="2200" dirty="0">
                <a:latin typeface="+mn-lt"/>
              </a:rPr>
              <a:t>: max. 7-10 </a:t>
            </a:r>
            <a:r>
              <a:rPr lang="en-US" sz="2200" dirty="0" err="1">
                <a:latin typeface="+mn-lt"/>
              </a:rPr>
              <a:t>gleichzeitig</a:t>
            </a:r>
            <a:r>
              <a:rPr lang="en-US" sz="2200" dirty="0">
                <a:latin typeface="+mn-lt"/>
              </a:rPr>
              <a:t> </a:t>
            </a:r>
            <a:r>
              <a:rPr lang="en-US" sz="2200" dirty="0" err="1">
                <a:latin typeface="+mn-lt"/>
              </a:rPr>
              <a:t>aktiv</a:t>
            </a:r>
            <a:r>
              <a:rPr lang="en-US" sz="2200" dirty="0">
                <a:latin typeface="+mn-lt"/>
              </a:rPr>
              <a:t> von 18, </a:t>
            </a:r>
            <a:r>
              <a:rPr lang="en-US" sz="2200" dirty="0" err="1">
                <a:latin typeface="+mn-lt"/>
              </a:rPr>
              <a:t>kleinste</a:t>
            </a:r>
            <a:r>
              <a:rPr lang="en-US" sz="2200" dirty="0">
                <a:latin typeface="+mn-lt"/>
              </a:rPr>
              <a:t> VM (1 CPU, 2 GB RAM) </a:t>
            </a:r>
            <a:r>
              <a:rPr lang="en-US" sz="2200" dirty="0" err="1">
                <a:latin typeface="+mn-lt"/>
              </a:rPr>
              <a:t>langweilt</a:t>
            </a:r>
            <a:r>
              <a:rPr lang="en-US" sz="2200" dirty="0">
                <a:latin typeface="+mn-lt"/>
              </a:rPr>
              <a:t> </a:t>
            </a:r>
            <a:r>
              <a:rPr lang="en-US" sz="2200" dirty="0" err="1">
                <a:latin typeface="+mn-lt"/>
              </a:rPr>
              <a:t>sich</a:t>
            </a:r>
            <a:r>
              <a:rPr lang="en-US" sz="2200" dirty="0">
                <a:latin typeface="+mn-lt"/>
              </a:rPr>
              <a:t>! </a:t>
            </a:r>
            <a:r>
              <a:rPr lang="en-US" sz="1600" dirty="0">
                <a:latin typeface="+mn-lt"/>
              </a:rPr>
              <a:t>(und </a:t>
            </a:r>
            <a:r>
              <a:rPr lang="en-US" sz="1600" dirty="0" err="1">
                <a:latin typeface="+mn-lt"/>
              </a:rPr>
              <a:t>macht</a:t>
            </a:r>
            <a:r>
              <a:rPr lang="en-US" sz="1600" dirty="0">
                <a:latin typeface="+mn-lt"/>
              </a:rPr>
              <a:t> </a:t>
            </a:r>
            <a:r>
              <a:rPr lang="en-US" sz="1600" dirty="0" err="1">
                <a:latin typeface="+mn-lt"/>
              </a:rPr>
              <a:t>daher</a:t>
            </a:r>
            <a:r>
              <a:rPr lang="en-US" sz="1600" dirty="0">
                <a:latin typeface="+mn-lt"/>
              </a:rPr>
              <a:t> </a:t>
            </a:r>
            <a:r>
              <a:rPr lang="en-US" sz="1600" dirty="0" err="1">
                <a:latin typeface="+mn-lt"/>
              </a:rPr>
              <a:t>noch</a:t>
            </a:r>
            <a:r>
              <a:rPr lang="en-US" sz="1600" dirty="0">
                <a:latin typeface="+mn-lt"/>
              </a:rPr>
              <a:t> </a:t>
            </a:r>
            <a:r>
              <a:rPr lang="en-US" sz="1600" dirty="0" err="1">
                <a:latin typeface="+mn-lt"/>
              </a:rPr>
              <a:t>weitere</a:t>
            </a:r>
            <a:r>
              <a:rPr lang="en-US" sz="1600" dirty="0">
                <a:latin typeface="+mn-lt"/>
              </a:rPr>
              <a:t> $Dinge)</a:t>
            </a:r>
            <a:r>
              <a:rPr lang="en-US" sz="2200" dirty="0">
                <a:latin typeface="+mn-lt"/>
              </a:rPr>
              <a:t>)</a:t>
            </a:r>
            <a:br>
              <a:rPr lang="en-US" sz="2200" dirty="0">
                <a:latin typeface="+mn-lt"/>
              </a:rPr>
            </a:br>
            <a:endParaRPr lang="en-US" sz="2200" dirty="0">
              <a:latin typeface="+mn-lt"/>
            </a:endParaRPr>
          </a:p>
          <a:p>
            <a:pPr indent="-182880" defTabSz="914400">
              <a:lnSpc>
                <a:spcPct val="90000"/>
              </a:lnSpc>
              <a:buClr>
                <a:schemeClr val="accent1">
                  <a:lumMod val="75000"/>
                </a:schemeClr>
              </a:buClr>
              <a:buSzPct val="85000"/>
              <a:buFont typeface="Wingdings" pitchFamily="2" charset="2"/>
              <a:buChar char="§"/>
            </a:pPr>
            <a:r>
              <a:rPr lang="en-US" sz="2200" dirty="0" err="1">
                <a:latin typeface="+mn-lt"/>
              </a:rPr>
              <a:t>Vertrauen</a:t>
            </a:r>
            <a:r>
              <a:rPr lang="en-US" sz="2200" dirty="0">
                <a:latin typeface="+mn-lt"/>
              </a:rPr>
              <a:t>?</a:t>
            </a:r>
          </a:p>
        </p:txBody>
      </p:sp>
      <p:pic>
        <p:nvPicPr>
          <p:cNvPr id="5" name="Picture 4">
            <a:extLst>
              <a:ext uri="{FF2B5EF4-FFF2-40B4-BE49-F238E27FC236}">
                <a16:creationId xmlns:a16="http://schemas.microsoft.com/office/drawing/2014/main" id="{2EEDACEA-6472-E6FD-84AC-AB8E5F8597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7433" y="544802"/>
            <a:ext cx="1493853" cy="1493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498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3FDD1-CCF7-DB41-9672-DE2F6E3F80A7}"/>
              </a:ext>
            </a:extLst>
          </p:cNvPr>
          <p:cNvSpPr>
            <a:spLocks noGrp="1"/>
          </p:cNvSpPr>
          <p:nvPr>
            <p:ph type="title"/>
          </p:nvPr>
        </p:nvSpPr>
        <p:spPr/>
        <p:txBody>
          <a:bodyPr>
            <a:normAutofit/>
          </a:bodyPr>
          <a:lstStyle/>
          <a:p>
            <a:r>
              <a:rPr lang="en-DE"/>
              <a:t>Und natürlich: Facebook</a:t>
            </a:r>
          </a:p>
        </p:txBody>
      </p:sp>
      <p:sp>
        <p:nvSpPr>
          <p:cNvPr id="3" name="Content Placeholder 2">
            <a:extLst>
              <a:ext uri="{FF2B5EF4-FFF2-40B4-BE49-F238E27FC236}">
                <a16:creationId xmlns:a16="http://schemas.microsoft.com/office/drawing/2014/main" id="{0F91F0B6-C44F-E347-B0C8-1F558366A15C}"/>
              </a:ext>
            </a:extLst>
          </p:cNvPr>
          <p:cNvSpPr>
            <a:spLocks noGrp="1"/>
          </p:cNvSpPr>
          <p:nvPr>
            <p:ph idx="1"/>
          </p:nvPr>
        </p:nvSpPr>
        <p:spPr>
          <a:xfrm>
            <a:off x="1069848" y="2320412"/>
            <a:ext cx="10058400" cy="3851787"/>
          </a:xfrm>
        </p:spPr>
        <p:txBody>
          <a:bodyPr>
            <a:normAutofit/>
          </a:bodyPr>
          <a:lstStyle/>
          <a:p>
            <a:pPr marL="0" indent="0">
              <a:buNone/>
            </a:pPr>
            <a:r>
              <a:rPr lang="en-GB" dirty="0"/>
              <a:t>App_Privacy_Report_v4_2022-02-09T21_49_39.ndjson</a:t>
            </a:r>
            <a:br>
              <a:rPr lang="en-GB" dirty="0"/>
            </a:br>
            <a:r>
              <a:rPr lang="en-GB" dirty="0"/>
              <a:t>Start: 2022-01-31T23:51:01.480+01:00 --- </a:t>
            </a:r>
            <a:r>
              <a:rPr lang="en-DE" dirty="0"/>
              <a:t>Ende: </a:t>
            </a:r>
            <a:r>
              <a:rPr lang="en-GB" dirty="0"/>
              <a:t>2022-02-09T21:49:37.542+01:00</a:t>
            </a:r>
            <a:br>
              <a:rPr lang="en-GB" dirty="0"/>
            </a:br>
            <a:endParaRPr lang="en-GB" dirty="0"/>
          </a:p>
          <a:p>
            <a:pPr marL="0" indent="0">
              <a:buNone/>
            </a:pPr>
            <a:r>
              <a:rPr lang="en-GB" dirty="0"/>
              <a:t>app-</a:t>
            </a:r>
            <a:r>
              <a:rPr lang="en-GB" dirty="0" err="1"/>
              <a:t>com.bose.</a:t>
            </a:r>
            <a:r>
              <a:rPr lang="en-GB" b="1" dirty="0" err="1"/>
              <a:t>boseconnect</a:t>
            </a:r>
            <a:r>
              <a:rPr lang="en-GB" dirty="0"/>
              <a:t>-</a:t>
            </a:r>
            <a:r>
              <a:rPr lang="en-GB" dirty="0" err="1"/>
              <a:t>ziele.log</a:t>
            </a:r>
            <a:r>
              <a:rPr lang="en-GB" dirty="0"/>
              <a:t>:  "domain": "</a:t>
            </a:r>
            <a:r>
              <a:rPr lang="en-GB" dirty="0" err="1"/>
              <a:t>graph.facebook.com</a:t>
            </a:r>
            <a:r>
              <a:rPr lang="en-GB" dirty="0"/>
              <a:t>",</a:t>
            </a:r>
            <a:br>
              <a:rPr lang="en-GB" dirty="0"/>
            </a:br>
            <a:r>
              <a:rPr lang="en-GB" dirty="0"/>
              <a:t>app-</a:t>
            </a:r>
            <a:r>
              <a:rPr lang="en-GB" dirty="0" err="1"/>
              <a:t>com.</a:t>
            </a:r>
            <a:r>
              <a:rPr lang="en-GB" b="1" dirty="0" err="1"/>
              <a:t>rebuy</a:t>
            </a:r>
            <a:r>
              <a:rPr lang="en-GB" dirty="0" err="1"/>
              <a:t>.App</a:t>
            </a:r>
            <a:r>
              <a:rPr lang="en-GB" dirty="0"/>
              <a:t>-</a:t>
            </a:r>
            <a:r>
              <a:rPr lang="en-GB" dirty="0" err="1"/>
              <a:t>ziele.log</a:t>
            </a:r>
            <a:r>
              <a:rPr lang="en-GB" dirty="0"/>
              <a:t>:  "domain": "</a:t>
            </a:r>
            <a:r>
              <a:rPr lang="en-GB" dirty="0" err="1"/>
              <a:t>graph.facebook.com</a:t>
            </a:r>
            <a:r>
              <a:rPr lang="en-GB" dirty="0"/>
              <a:t>",</a:t>
            </a:r>
            <a:br>
              <a:rPr lang="en-GB" dirty="0"/>
            </a:br>
            <a:r>
              <a:rPr lang="en-GB" dirty="0"/>
              <a:t>app-</a:t>
            </a:r>
            <a:r>
              <a:rPr lang="en-GB" dirty="0" err="1"/>
              <a:t>overlook.</a:t>
            </a:r>
            <a:r>
              <a:rPr lang="en-GB" b="1" dirty="0" err="1"/>
              <a:t>fing</a:t>
            </a:r>
            <a:r>
              <a:rPr lang="en-GB" dirty="0"/>
              <a:t>-</a:t>
            </a:r>
            <a:r>
              <a:rPr lang="en-GB" dirty="0" err="1"/>
              <a:t>ziele.log</a:t>
            </a:r>
            <a:r>
              <a:rPr lang="en-GB" dirty="0"/>
              <a:t>:  "domain": "</a:t>
            </a:r>
            <a:r>
              <a:rPr lang="en-GB" dirty="0" err="1"/>
              <a:t>graph.facebook.com</a:t>
            </a:r>
            <a:r>
              <a:rPr lang="en-GB" dirty="0"/>
              <a:t>",</a:t>
            </a:r>
            <a:endParaRPr lang="en-DE" dirty="0"/>
          </a:p>
        </p:txBody>
      </p:sp>
    </p:spTree>
    <p:extLst>
      <p:ext uri="{BB962C8B-B14F-4D97-AF65-F5344CB8AC3E}">
        <p14:creationId xmlns:p14="http://schemas.microsoft.com/office/powerpoint/2010/main" val="7162214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15683-C6E6-6841-82D6-E5CE5B675464}"/>
              </a:ext>
            </a:extLst>
          </p:cNvPr>
          <p:cNvSpPr>
            <a:spLocks noGrp="1"/>
          </p:cNvSpPr>
          <p:nvPr>
            <p:ph type="title"/>
          </p:nvPr>
        </p:nvSpPr>
        <p:spPr/>
        <p:txBody>
          <a:bodyPr>
            <a:normAutofit/>
          </a:bodyPr>
          <a:lstStyle/>
          <a:p>
            <a:r>
              <a:rPr lang="en-DE"/>
              <a:t>Aber auch Erfreuliches </a:t>
            </a:r>
            <a:r>
              <a:rPr lang="en-DE">
                <a:sym typeface="Wingdings" pitchFamily="2" charset="2"/>
              </a:rPr>
              <a:t></a:t>
            </a:r>
            <a:endParaRPr lang="en-DE"/>
          </a:p>
        </p:txBody>
      </p:sp>
      <p:sp>
        <p:nvSpPr>
          <p:cNvPr id="3" name="Content Placeholder 2">
            <a:extLst>
              <a:ext uri="{FF2B5EF4-FFF2-40B4-BE49-F238E27FC236}">
                <a16:creationId xmlns:a16="http://schemas.microsoft.com/office/drawing/2014/main" id="{3AE394C9-BF26-4741-BA54-D51688E6099E}"/>
              </a:ext>
            </a:extLst>
          </p:cNvPr>
          <p:cNvSpPr>
            <a:spLocks noGrp="1"/>
          </p:cNvSpPr>
          <p:nvPr>
            <p:ph idx="1"/>
          </p:nvPr>
        </p:nvSpPr>
        <p:spPr>
          <a:xfrm>
            <a:off x="1069848" y="2320412"/>
            <a:ext cx="10058400" cy="3851787"/>
          </a:xfrm>
        </p:spPr>
        <p:txBody>
          <a:bodyPr>
            <a:normAutofit/>
          </a:bodyPr>
          <a:lstStyle/>
          <a:p>
            <a:r>
              <a:rPr lang="en-DE" b="1" dirty="0"/>
              <a:t>Wikipedia-App</a:t>
            </a:r>
            <a:br>
              <a:rPr lang="en-DE" b="1" dirty="0"/>
            </a:br>
            <a:r>
              <a:rPr lang="en-DE" dirty="0"/>
              <a:t>verbindet sich ausschliesslich mit wikipedia/wikimedia-Domains</a:t>
            </a:r>
            <a:br>
              <a:rPr lang="en-DE" dirty="0"/>
            </a:br>
            <a:br>
              <a:rPr lang="en-DE" dirty="0"/>
            </a:br>
            <a:br>
              <a:rPr lang="en-DE" dirty="0"/>
            </a:br>
            <a:br>
              <a:rPr lang="en-DE" dirty="0"/>
            </a:br>
            <a:endParaRPr lang="en-DE" dirty="0"/>
          </a:p>
        </p:txBody>
      </p:sp>
      <p:pic>
        <p:nvPicPr>
          <p:cNvPr id="5" name="Picture 2" descr="Website-Logo">
            <a:extLst>
              <a:ext uri="{FF2B5EF4-FFF2-40B4-BE49-F238E27FC236}">
                <a16:creationId xmlns:a16="http://schemas.microsoft.com/office/drawing/2014/main" id="{2D648838-A85F-C413-37A8-AAA0A8FDA5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752" y="3429000"/>
            <a:ext cx="1894654" cy="1728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2287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4C2A5-744D-9046-84F9-ACC3952B8038}"/>
              </a:ext>
            </a:extLst>
          </p:cNvPr>
          <p:cNvSpPr>
            <a:spLocks noGrp="1"/>
          </p:cNvSpPr>
          <p:nvPr>
            <p:ph type="title"/>
          </p:nvPr>
        </p:nvSpPr>
        <p:spPr/>
        <p:txBody>
          <a:bodyPr>
            <a:normAutofit/>
          </a:bodyPr>
          <a:lstStyle/>
          <a:p>
            <a:r>
              <a:rPr lang="en-DE" dirty="0"/>
              <a:t>Ursache?</a:t>
            </a:r>
          </a:p>
        </p:txBody>
      </p:sp>
      <p:sp>
        <p:nvSpPr>
          <p:cNvPr id="3" name="Content Placeholder 2">
            <a:extLst>
              <a:ext uri="{FF2B5EF4-FFF2-40B4-BE49-F238E27FC236}">
                <a16:creationId xmlns:a16="http://schemas.microsoft.com/office/drawing/2014/main" id="{8219BB38-A0BE-5E41-B062-9E7A92F6F7B3}"/>
              </a:ext>
            </a:extLst>
          </p:cNvPr>
          <p:cNvSpPr>
            <a:spLocks noGrp="1"/>
          </p:cNvSpPr>
          <p:nvPr>
            <p:ph idx="1"/>
          </p:nvPr>
        </p:nvSpPr>
        <p:spPr>
          <a:xfrm>
            <a:off x="1069848" y="2320412"/>
            <a:ext cx="10058400" cy="3851787"/>
          </a:xfrm>
        </p:spPr>
        <p:txBody>
          <a:bodyPr>
            <a:normAutofit/>
          </a:bodyPr>
          <a:lstStyle/>
          <a:p>
            <a:r>
              <a:rPr lang="en-DE" dirty="0"/>
              <a:t>Nicht zwangweise Tracking durch App</a:t>
            </a:r>
          </a:p>
          <a:p>
            <a:r>
              <a:rPr lang="de-DE" dirty="0"/>
              <a:t>Sondern </a:t>
            </a:r>
            <a:r>
              <a:rPr lang="en-DE" dirty="0"/>
              <a:t>durch eingebundene Bibliotheken (SDK)</a:t>
            </a:r>
          </a:p>
          <a:p>
            <a:r>
              <a:rPr lang="en-DE" dirty="0"/>
              <a:t>Teils auch “renommierte” Apps davon (un)wissentlich betroffen</a:t>
            </a:r>
          </a:p>
          <a:p>
            <a:r>
              <a:rPr lang="en-GB" dirty="0"/>
              <a:t>D</a:t>
            </a:r>
            <a:r>
              <a:rPr lang="en-DE" dirty="0"/>
              <a:t>.h. Tracking durch unbeteiligte ”Dritte”!</a:t>
            </a:r>
          </a:p>
          <a:p>
            <a:endParaRPr lang="en-DE" dirty="0"/>
          </a:p>
          <a:p>
            <a:r>
              <a:rPr lang="en-DE" dirty="0"/>
              <a:t>*Das untersuchte iPhone ist nur bei Top-1 und Top-4 dabei,</a:t>
            </a:r>
            <a:br>
              <a:rPr lang="en-DE" dirty="0"/>
            </a:br>
            <a:r>
              <a:rPr lang="en-DE" dirty="0"/>
              <a:t>d.h. es werden andere Geräte wohl noch viel mehr getrackt!</a:t>
            </a:r>
            <a:br>
              <a:rPr lang="en-DE" dirty="0"/>
            </a:br>
            <a:r>
              <a:rPr lang="en-DE" dirty="0">
                <a:sym typeface="Wingdings" pitchFamily="2" charset="2"/>
              </a:rPr>
              <a:t> Top-2 und Top-3 und Top-5 usw.</a:t>
            </a:r>
            <a:br>
              <a:rPr lang="en-DE" dirty="0"/>
            </a:br>
            <a:br>
              <a:rPr lang="en-DE" dirty="0"/>
            </a:br>
            <a:endParaRPr lang="en-DE" dirty="0"/>
          </a:p>
        </p:txBody>
      </p:sp>
    </p:spTree>
    <p:extLst>
      <p:ext uri="{BB962C8B-B14F-4D97-AF65-F5344CB8AC3E}">
        <p14:creationId xmlns:p14="http://schemas.microsoft.com/office/powerpoint/2010/main" val="22758490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6B72A1-296E-994A-9834-71FB1A6C6220}"/>
              </a:ext>
            </a:extLst>
          </p:cNvPr>
          <p:cNvSpPr>
            <a:spLocks noGrp="1"/>
          </p:cNvSpPr>
          <p:nvPr>
            <p:ph type="title"/>
          </p:nvPr>
        </p:nvSpPr>
        <p:spPr/>
        <p:txBody>
          <a:bodyPr/>
          <a:lstStyle/>
          <a:p>
            <a:r>
              <a:rPr lang="en-DE" dirty="0"/>
              <a:t>Danke und viel spaß beim selbermachen!</a:t>
            </a:r>
          </a:p>
        </p:txBody>
      </p:sp>
      <p:sp>
        <p:nvSpPr>
          <p:cNvPr id="5" name="Text Placeholder 4">
            <a:extLst>
              <a:ext uri="{FF2B5EF4-FFF2-40B4-BE49-F238E27FC236}">
                <a16:creationId xmlns:a16="http://schemas.microsoft.com/office/drawing/2014/main" id="{EFA4354E-B6AA-F533-5280-E3EA0DFEA21C}"/>
              </a:ext>
            </a:extLst>
          </p:cNvPr>
          <p:cNvSpPr>
            <a:spLocks noGrp="1"/>
          </p:cNvSpPr>
          <p:nvPr>
            <p:ph type="body" idx="1"/>
          </p:nvPr>
        </p:nvSpPr>
        <p:spPr/>
        <p:txBody>
          <a:bodyPr/>
          <a:lstStyle/>
          <a:p>
            <a:r>
              <a:rPr lang="en-GB" sz="2000" dirty="0"/>
              <a:t>@</a:t>
            </a:r>
            <a:r>
              <a:rPr lang="en-GB" sz="2000" dirty="0" err="1"/>
              <a:t>abimelechbeutelbilch@fulda.social</a:t>
            </a:r>
            <a:r>
              <a:rPr lang="en-GB" sz="2000" dirty="0"/>
              <a:t> </a:t>
            </a:r>
            <a:br>
              <a:rPr lang="en-GB" sz="2000" dirty="0"/>
            </a:br>
            <a:r>
              <a:rPr lang="en-GB" sz="2000" dirty="0" err="1"/>
              <a:t>github.com</a:t>
            </a:r>
            <a:r>
              <a:rPr lang="en-GB" sz="2000" dirty="0"/>
              <a:t>/</a:t>
            </a:r>
            <a:r>
              <a:rPr lang="en-GB" sz="2000" dirty="0" err="1"/>
              <a:t>thomasmerz</a:t>
            </a:r>
            <a:r>
              <a:rPr lang="en-GB" sz="2000" dirty="0"/>
              <a:t>/</a:t>
            </a:r>
            <a:br>
              <a:rPr lang="en-DE" dirty="0"/>
            </a:br>
            <a:r>
              <a:rPr lang="en-GB" dirty="0"/>
              <a:t>P</a:t>
            </a:r>
            <a:r>
              <a:rPr lang="en-DE" dirty="0"/>
              <a:t>rivacy-ToGo@Rhoenwurz.de</a:t>
            </a:r>
          </a:p>
        </p:txBody>
      </p:sp>
      <p:pic>
        <p:nvPicPr>
          <p:cNvPr id="6" name="Picture 4">
            <a:extLst>
              <a:ext uri="{FF2B5EF4-FFF2-40B4-BE49-F238E27FC236}">
                <a16:creationId xmlns:a16="http://schemas.microsoft.com/office/drawing/2014/main" id="{25331C40-0509-239A-31AF-502B272758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2726" y="5117743"/>
            <a:ext cx="223048" cy="2395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ABF5158-9A7E-A470-D4F1-D18A6B9A6FF2}"/>
              </a:ext>
            </a:extLst>
          </p:cNvPr>
          <p:cNvPicPr>
            <a:picLocks noChangeAspect="1"/>
          </p:cNvPicPr>
          <p:nvPr/>
        </p:nvPicPr>
        <p:blipFill>
          <a:blip r:embed="rId3"/>
          <a:stretch>
            <a:fillRect/>
          </a:stretch>
        </p:blipFill>
        <p:spPr>
          <a:xfrm>
            <a:off x="1942726" y="5391991"/>
            <a:ext cx="223048" cy="223048"/>
          </a:xfrm>
          <a:prstGeom prst="rect">
            <a:avLst/>
          </a:prstGeom>
        </p:spPr>
      </p:pic>
      <p:pic>
        <p:nvPicPr>
          <p:cNvPr id="2" name="Picture 1">
            <a:extLst>
              <a:ext uri="{FF2B5EF4-FFF2-40B4-BE49-F238E27FC236}">
                <a16:creationId xmlns:a16="http://schemas.microsoft.com/office/drawing/2014/main" id="{E61D9F55-F684-A8D3-93C8-ADCC626EDF04}"/>
              </a:ext>
            </a:extLst>
          </p:cNvPr>
          <p:cNvPicPr>
            <a:picLocks noChangeAspect="1"/>
          </p:cNvPicPr>
          <p:nvPr/>
        </p:nvPicPr>
        <p:blipFill>
          <a:blip r:embed="rId4"/>
          <a:stretch>
            <a:fillRect/>
          </a:stretch>
        </p:blipFill>
        <p:spPr>
          <a:xfrm>
            <a:off x="8858014" y="4776505"/>
            <a:ext cx="1376540" cy="1947657"/>
          </a:xfrm>
          <a:prstGeom prst="rect">
            <a:avLst/>
          </a:prstGeom>
        </p:spPr>
      </p:pic>
      <p:pic>
        <p:nvPicPr>
          <p:cNvPr id="3" name="Picture 2">
            <a:extLst>
              <a:ext uri="{FF2B5EF4-FFF2-40B4-BE49-F238E27FC236}">
                <a16:creationId xmlns:a16="http://schemas.microsoft.com/office/drawing/2014/main" id="{FAFBF99B-4157-7EEB-ECEE-F3CC545F3B5B}"/>
              </a:ext>
            </a:extLst>
          </p:cNvPr>
          <p:cNvPicPr>
            <a:picLocks noChangeAspect="1"/>
          </p:cNvPicPr>
          <p:nvPr/>
        </p:nvPicPr>
        <p:blipFill>
          <a:blip r:embed="rId5"/>
          <a:stretch>
            <a:fillRect/>
          </a:stretch>
        </p:blipFill>
        <p:spPr>
          <a:xfrm>
            <a:off x="7192931" y="4797771"/>
            <a:ext cx="1383861" cy="1933013"/>
          </a:xfrm>
          <a:prstGeom prst="rect">
            <a:avLst/>
          </a:prstGeom>
        </p:spPr>
      </p:pic>
      <p:sp>
        <p:nvSpPr>
          <p:cNvPr id="9" name="TextBox 8">
            <a:extLst>
              <a:ext uri="{FF2B5EF4-FFF2-40B4-BE49-F238E27FC236}">
                <a16:creationId xmlns:a16="http://schemas.microsoft.com/office/drawing/2014/main" id="{8D951564-9FA8-CB46-B159-97520161E6D8}"/>
              </a:ext>
            </a:extLst>
          </p:cNvPr>
          <p:cNvSpPr txBox="1"/>
          <p:nvPr/>
        </p:nvSpPr>
        <p:spPr>
          <a:xfrm>
            <a:off x="1843092" y="5615039"/>
            <a:ext cx="511671" cy="369332"/>
          </a:xfrm>
          <a:prstGeom prst="rect">
            <a:avLst/>
          </a:prstGeom>
          <a:noFill/>
        </p:spPr>
        <p:txBody>
          <a:bodyPr wrap="square">
            <a:spAutoFit/>
          </a:bodyPr>
          <a:lstStyle/>
          <a:p>
            <a:r>
              <a:rPr lang="en-DE" dirty="0"/>
              <a:t>📬</a:t>
            </a:r>
          </a:p>
        </p:txBody>
      </p:sp>
      <p:pic>
        <p:nvPicPr>
          <p:cNvPr id="11" name="Picture 10">
            <a:extLst>
              <a:ext uri="{FF2B5EF4-FFF2-40B4-BE49-F238E27FC236}">
                <a16:creationId xmlns:a16="http://schemas.microsoft.com/office/drawing/2014/main" id="{466664E9-A573-9116-89BF-FFCFF6CFBDCA}"/>
              </a:ext>
            </a:extLst>
          </p:cNvPr>
          <p:cNvPicPr>
            <a:picLocks noChangeAspect="1"/>
          </p:cNvPicPr>
          <p:nvPr/>
        </p:nvPicPr>
        <p:blipFill>
          <a:blip r:embed="rId6"/>
          <a:stretch>
            <a:fillRect/>
          </a:stretch>
        </p:blipFill>
        <p:spPr>
          <a:xfrm>
            <a:off x="10515776" y="4760380"/>
            <a:ext cx="1376540" cy="1919715"/>
          </a:xfrm>
          <a:prstGeom prst="rect">
            <a:avLst/>
          </a:prstGeom>
        </p:spPr>
      </p:pic>
    </p:spTree>
    <p:extLst>
      <p:ext uri="{BB962C8B-B14F-4D97-AF65-F5344CB8AC3E}">
        <p14:creationId xmlns:p14="http://schemas.microsoft.com/office/powerpoint/2010/main" val="3253079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CDC860-68F6-7809-1A10-AF42C452AC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FE2AC4-482E-271D-2861-0DE7A2014247}"/>
              </a:ext>
            </a:extLst>
          </p:cNvPr>
          <p:cNvSpPr>
            <a:spLocks noGrp="1"/>
          </p:cNvSpPr>
          <p:nvPr>
            <p:ph type="title"/>
          </p:nvPr>
        </p:nvSpPr>
        <p:spPr/>
        <p:txBody>
          <a:bodyPr>
            <a:normAutofit/>
          </a:bodyPr>
          <a:lstStyle/>
          <a:p>
            <a:r>
              <a:rPr lang="en-DE" dirty="0"/>
              <a:t>Technisches Setup: server</a:t>
            </a:r>
          </a:p>
        </p:txBody>
      </p:sp>
      <p:sp>
        <p:nvSpPr>
          <p:cNvPr id="3" name="Content Placeholder 2">
            <a:extLst>
              <a:ext uri="{FF2B5EF4-FFF2-40B4-BE49-F238E27FC236}">
                <a16:creationId xmlns:a16="http://schemas.microsoft.com/office/drawing/2014/main" id="{2642BEDE-B75F-963B-9B74-99C8DD128F16}"/>
              </a:ext>
            </a:extLst>
          </p:cNvPr>
          <p:cNvSpPr>
            <a:spLocks noGrp="1"/>
          </p:cNvSpPr>
          <p:nvPr>
            <p:ph idx="1"/>
          </p:nvPr>
        </p:nvSpPr>
        <p:spPr>
          <a:xfrm>
            <a:off x="1069848" y="2320412"/>
            <a:ext cx="10058400" cy="3851787"/>
          </a:xfrm>
        </p:spPr>
        <p:txBody>
          <a:bodyPr>
            <a:noAutofit/>
          </a:bodyPr>
          <a:lstStyle/>
          <a:p>
            <a:r>
              <a:rPr lang="en-DE" sz="2400" dirty="0"/>
              <a:t>Hardware-Anforderung</a:t>
            </a:r>
          </a:p>
          <a:p>
            <a:pPr lvl="1"/>
            <a:r>
              <a:rPr lang="en-DE" sz="2000" dirty="0"/>
              <a:t>Klein(st)er Cloudserver bei einem deutschem/europäischen Hoster:</a:t>
            </a:r>
            <a:br>
              <a:rPr lang="en-DE" sz="2000" dirty="0"/>
            </a:br>
            <a:r>
              <a:rPr lang="en-DE" sz="2000" dirty="0"/>
              <a:t>1 CPU und 2 GB RAM sind mehr als ausreichend für eine ganze Familie</a:t>
            </a:r>
            <a:br>
              <a:rPr lang="en-DE" sz="2000" dirty="0"/>
            </a:br>
            <a:r>
              <a:rPr lang="en-DE" sz="2000" dirty="0"/>
              <a:t>Kosten ca. 5€ monatlich</a:t>
            </a:r>
          </a:p>
          <a:p>
            <a:pPr lvl="1"/>
            <a:r>
              <a:rPr lang="en-GB" sz="2000" dirty="0"/>
              <a:t>A</a:t>
            </a:r>
            <a:r>
              <a:rPr lang="en-DE" sz="2000" dirty="0"/>
              <a:t>lternativ: zuhause auf Linux-Server/Desktop oder “Raspberry Pi”</a:t>
            </a:r>
            <a:br>
              <a:rPr lang="en-DE" sz="2000" dirty="0"/>
            </a:br>
            <a:r>
              <a:rPr lang="en-DE" sz="2000" dirty="0"/>
              <a:t>keine zusätzlichen Kosten, wenn eh schon 24x7-Betrieb;</a:t>
            </a:r>
            <a:br>
              <a:rPr lang="en-DE" sz="2000" dirty="0"/>
            </a:br>
            <a:r>
              <a:rPr lang="en-DE" sz="2000" dirty="0"/>
              <a:t>ansonsten nur (wenige Euro?) Stromkosten jährlich: </a:t>
            </a:r>
            <a:r>
              <a:rPr lang="en-GB" sz="500" dirty="0">
                <a:hlinkClick r:id="rId3"/>
              </a:rPr>
              <a:t>https://media.ccc.de/v/2023-06-21-thomas-uber-den-energieverbrauch-einer-privaten-nextcloud-instanz</a:t>
            </a:r>
            <a:r>
              <a:rPr lang="en-GB" sz="500" dirty="0"/>
              <a:t> </a:t>
            </a:r>
            <a:br>
              <a:rPr lang="en-GB" sz="500" dirty="0"/>
            </a:br>
            <a:r>
              <a:rPr lang="de-DE" sz="1400" dirty="0"/>
              <a:t>Spoiler: &gt;11-55€</a:t>
            </a:r>
            <a:endParaRPr lang="en-DE" sz="1400" dirty="0"/>
          </a:p>
          <a:p>
            <a:r>
              <a:rPr lang="en-DE" sz="2400" dirty="0"/>
              <a:t>Benötigte Docker Container</a:t>
            </a:r>
          </a:p>
          <a:p>
            <a:pPr lvl="1"/>
            <a:r>
              <a:rPr lang="en-GB" sz="2000" dirty="0"/>
              <a:t>VPN: </a:t>
            </a:r>
            <a:r>
              <a:rPr lang="en-GB" sz="2000" dirty="0" err="1"/>
              <a:t>ghcr.io</a:t>
            </a:r>
            <a:r>
              <a:rPr lang="en-GB" sz="2000" dirty="0"/>
              <a:t>/</a:t>
            </a:r>
            <a:r>
              <a:rPr lang="en-GB" sz="2000" dirty="0" err="1"/>
              <a:t>linuxserver</a:t>
            </a:r>
            <a:r>
              <a:rPr lang="en-GB" sz="2000" dirty="0"/>
              <a:t>/</a:t>
            </a:r>
            <a:r>
              <a:rPr lang="en-GB" sz="2000" dirty="0" err="1"/>
              <a:t>wireguard</a:t>
            </a:r>
            <a:endParaRPr lang="en-GB" sz="2000" dirty="0"/>
          </a:p>
          <a:p>
            <a:pPr lvl="1"/>
            <a:r>
              <a:rPr lang="en-GB" sz="2000" dirty="0"/>
              <a:t>Tracking- und </a:t>
            </a:r>
            <a:r>
              <a:rPr lang="en-GB" sz="2000" dirty="0" err="1"/>
              <a:t>Werbeblocker</a:t>
            </a:r>
            <a:r>
              <a:rPr lang="en-GB" sz="2000" dirty="0"/>
              <a:t>: </a:t>
            </a:r>
            <a:r>
              <a:rPr lang="en-GB" sz="2000" dirty="0" err="1"/>
              <a:t>pihole</a:t>
            </a:r>
            <a:r>
              <a:rPr lang="en-GB" sz="2000" dirty="0"/>
              <a:t>/</a:t>
            </a:r>
            <a:r>
              <a:rPr lang="en-GB" sz="2000" dirty="0" err="1"/>
              <a:t>pihole</a:t>
            </a:r>
            <a:endParaRPr lang="en-GB" sz="2000" dirty="0"/>
          </a:p>
        </p:txBody>
      </p:sp>
      <p:pic>
        <p:nvPicPr>
          <p:cNvPr id="4" name="Picture 3">
            <a:extLst>
              <a:ext uri="{FF2B5EF4-FFF2-40B4-BE49-F238E27FC236}">
                <a16:creationId xmlns:a16="http://schemas.microsoft.com/office/drawing/2014/main" id="{0AD04324-9776-6BA2-BF9D-23B013D9EB24}"/>
              </a:ext>
            </a:extLst>
          </p:cNvPr>
          <p:cNvPicPr>
            <a:picLocks noChangeAspect="1"/>
          </p:cNvPicPr>
          <p:nvPr/>
        </p:nvPicPr>
        <p:blipFill>
          <a:blip r:embed="rId4"/>
          <a:stretch>
            <a:fillRect/>
          </a:stretch>
        </p:blipFill>
        <p:spPr>
          <a:xfrm>
            <a:off x="9511908" y="4902200"/>
            <a:ext cx="1360880" cy="1955800"/>
          </a:xfrm>
          <a:prstGeom prst="rect">
            <a:avLst/>
          </a:prstGeom>
        </p:spPr>
      </p:pic>
    </p:spTree>
    <p:extLst>
      <p:ext uri="{BB962C8B-B14F-4D97-AF65-F5344CB8AC3E}">
        <p14:creationId xmlns:p14="http://schemas.microsoft.com/office/powerpoint/2010/main" val="2350975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8AD9C-5B0F-5B43-AA6F-BF2DED12E0E4}"/>
              </a:ext>
            </a:extLst>
          </p:cNvPr>
          <p:cNvSpPr>
            <a:spLocks noGrp="1"/>
          </p:cNvSpPr>
          <p:nvPr>
            <p:ph type="title"/>
          </p:nvPr>
        </p:nvSpPr>
        <p:spPr/>
        <p:txBody>
          <a:bodyPr>
            <a:normAutofit/>
          </a:bodyPr>
          <a:lstStyle/>
          <a:p>
            <a:r>
              <a:rPr lang="en-DE" dirty="0"/>
              <a:t>Was ist Pihole?</a:t>
            </a:r>
          </a:p>
        </p:txBody>
      </p:sp>
      <p:sp>
        <p:nvSpPr>
          <p:cNvPr id="3" name="Content Placeholder 2">
            <a:extLst>
              <a:ext uri="{FF2B5EF4-FFF2-40B4-BE49-F238E27FC236}">
                <a16:creationId xmlns:a16="http://schemas.microsoft.com/office/drawing/2014/main" id="{A1936B23-B82C-8E47-881F-C6F098E6A8B0}"/>
              </a:ext>
            </a:extLst>
          </p:cNvPr>
          <p:cNvSpPr>
            <a:spLocks noGrp="1"/>
          </p:cNvSpPr>
          <p:nvPr>
            <p:ph idx="1"/>
          </p:nvPr>
        </p:nvSpPr>
        <p:spPr>
          <a:xfrm>
            <a:off x="1069848" y="2320412"/>
            <a:ext cx="10058400" cy="3851787"/>
          </a:xfrm>
        </p:spPr>
        <p:txBody>
          <a:bodyPr>
            <a:normAutofit/>
          </a:bodyPr>
          <a:lstStyle/>
          <a:p>
            <a:r>
              <a:rPr lang="en-DE" sz="1900" dirty="0"/>
              <a:t>“</a:t>
            </a:r>
            <a:r>
              <a:rPr lang="en-GB" sz="1900" b="1" dirty="0">
                <a:hlinkClick r:id="rId2"/>
              </a:rPr>
              <a:t>Pi-hole</a:t>
            </a:r>
            <a:endParaRPr lang="en-GB" sz="1900" b="1" dirty="0"/>
          </a:p>
          <a:p>
            <a:pPr lvl="1"/>
            <a:r>
              <a:rPr lang="en-GB" sz="1700" dirty="0" err="1"/>
              <a:t>ist</a:t>
            </a:r>
            <a:r>
              <a:rPr lang="en-GB" sz="1700" dirty="0"/>
              <a:t> </a:t>
            </a:r>
            <a:r>
              <a:rPr lang="en-GB" sz="1700" dirty="0" err="1"/>
              <a:t>eine</a:t>
            </a:r>
            <a:r>
              <a:rPr lang="en-GB" sz="1700" dirty="0"/>
              <a:t> </a:t>
            </a:r>
            <a:r>
              <a:rPr lang="en-GB" sz="1700" b="1" dirty="0">
                <a:hlinkClick r:id="rId3" tooltip="Freie Software"/>
              </a:rPr>
              <a:t>freie Software</a:t>
            </a:r>
            <a:endParaRPr lang="en-GB" sz="1700" b="1" dirty="0"/>
          </a:p>
          <a:p>
            <a:pPr lvl="1"/>
            <a:r>
              <a:rPr lang="en-GB" sz="1700" dirty="0" err="1"/>
              <a:t>mit</a:t>
            </a:r>
            <a:r>
              <a:rPr lang="en-GB" sz="1700" dirty="0"/>
              <a:t> der </a:t>
            </a:r>
            <a:r>
              <a:rPr lang="en-GB" sz="1700" dirty="0" err="1"/>
              <a:t>Funktion</a:t>
            </a:r>
            <a:r>
              <a:rPr lang="en-GB" sz="1700" dirty="0"/>
              <a:t> </a:t>
            </a:r>
            <a:r>
              <a:rPr lang="en-GB" sz="1700" dirty="0" err="1"/>
              <a:t>eines</a:t>
            </a:r>
            <a:r>
              <a:rPr lang="en-GB" sz="1700" dirty="0"/>
              <a:t> </a:t>
            </a:r>
            <a:r>
              <a:rPr lang="en-GB" sz="1700" b="1" dirty="0">
                <a:hlinkClick r:id="rId4" tooltip="Web Analytics"/>
              </a:rPr>
              <a:t>Tracking</a:t>
            </a:r>
            <a:r>
              <a:rPr lang="en-GB" sz="1700" b="1" dirty="0"/>
              <a:t>- und </a:t>
            </a:r>
            <a:r>
              <a:rPr lang="en-GB" sz="1700" b="1" dirty="0">
                <a:hlinkClick r:id="rId5"/>
              </a:rPr>
              <a:t>Werbeblockers</a:t>
            </a:r>
            <a:r>
              <a:rPr lang="en-GB" sz="1700" b="1" dirty="0"/>
              <a:t> </a:t>
            </a:r>
            <a:r>
              <a:rPr lang="en-GB" sz="1700" dirty="0"/>
              <a:t>… </a:t>
            </a:r>
          </a:p>
          <a:p>
            <a:pPr lvl="1"/>
            <a:r>
              <a:rPr lang="en-GB" sz="1700" dirty="0" err="1"/>
              <a:t>basiert</a:t>
            </a:r>
            <a:r>
              <a:rPr lang="en-GB" sz="1700" dirty="0"/>
              <a:t> auf </a:t>
            </a:r>
            <a:r>
              <a:rPr lang="en-GB" sz="1700" dirty="0" err="1"/>
              <a:t>einem</a:t>
            </a:r>
            <a:r>
              <a:rPr lang="en-GB" sz="1700" dirty="0"/>
              <a:t> Linux-System und </a:t>
            </a:r>
            <a:r>
              <a:rPr lang="en-GB" sz="1700" dirty="0" err="1"/>
              <a:t>ist</a:t>
            </a:r>
            <a:r>
              <a:rPr lang="en-GB" sz="1700" dirty="0"/>
              <a:t> </a:t>
            </a:r>
            <a:r>
              <a:rPr lang="en-GB" sz="1700" dirty="0" err="1"/>
              <a:t>entwickelt</a:t>
            </a:r>
            <a:r>
              <a:rPr lang="en-GB" sz="1700" dirty="0"/>
              <a:t> </a:t>
            </a:r>
            <a:r>
              <a:rPr lang="en-GB" sz="1700" dirty="0" err="1"/>
              <a:t>worden</a:t>
            </a:r>
            <a:r>
              <a:rPr lang="en-GB" sz="1700" dirty="0"/>
              <a:t> für den </a:t>
            </a:r>
            <a:r>
              <a:rPr lang="en-GB" sz="1700" dirty="0" err="1"/>
              <a:t>Einsatz</a:t>
            </a:r>
            <a:r>
              <a:rPr lang="en-GB" sz="1700" dirty="0"/>
              <a:t> auf </a:t>
            </a:r>
            <a:r>
              <a:rPr lang="en-GB" sz="1700" dirty="0" err="1"/>
              <a:t>Kleinstcomputern</a:t>
            </a:r>
            <a:r>
              <a:rPr lang="en-GB" sz="1700" dirty="0"/>
              <a:t> </a:t>
            </a:r>
            <a:r>
              <a:rPr lang="en-GB" sz="1700" dirty="0" err="1"/>
              <a:t>im</a:t>
            </a:r>
            <a:r>
              <a:rPr lang="en-GB" sz="1700" dirty="0"/>
              <a:t> </a:t>
            </a:r>
            <a:r>
              <a:rPr lang="en-GB" sz="1700" dirty="0" err="1"/>
              <a:t>Sinne</a:t>
            </a:r>
            <a:r>
              <a:rPr lang="en-GB" sz="1700" dirty="0"/>
              <a:t> </a:t>
            </a:r>
            <a:r>
              <a:rPr lang="en-GB" sz="1700" dirty="0" err="1"/>
              <a:t>eines</a:t>
            </a:r>
            <a:r>
              <a:rPr lang="en-GB" sz="1700" dirty="0"/>
              <a:t> </a:t>
            </a:r>
            <a:r>
              <a:rPr lang="en-GB" sz="1700" dirty="0">
                <a:hlinkClick r:id="rId6" tooltip="Eingebettetes System"/>
              </a:rPr>
              <a:t>eingebetteten Systems</a:t>
            </a:r>
            <a:r>
              <a:rPr lang="en-GB" sz="1700" dirty="0"/>
              <a:t>. </a:t>
            </a:r>
            <a:r>
              <a:rPr lang="en-GB" sz="1700" dirty="0" err="1"/>
              <a:t>Verbreitet</a:t>
            </a:r>
            <a:r>
              <a:rPr lang="en-GB" sz="1700" dirty="0"/>
              <a:t> </a:t>
            </a:r>
            <a:r>
              <a:rPr lang="en-GB" sz="1700" dirty="0" err="1"/>
              <a:t>ist</a:t>
            </a:r>
            <a:r>
              <a:rPr lang="en-GB" sz="1700" dirty="0"/>
              <a:t> der </a:t>
            </a:r>
            <a:r>
              <a:rPr lang="en-GB" sz="1700" dirty="0" err="1"/>
              <a:t>Einsatz</a:t>
            </a:r>
            <a:r>
              <a:rPr lang="en-GB" sz="1700" dirty="0"/>
              <a:t> auf </a:t>
            </a:r>
            <a:r>
              <a:rPr lang="en-GB" sz="1700" dirty="0" err="1"/>
              <a:t>Computern</a:t>
            </a:r>
            <a:r>
              <a:rPr lang="en-GB" sz="1700" dirty="0"/>
              <a:t> der </a:t>
            </a:r>
            <a:r>
              <a:rPr lang="en-GB" sz="1700" dirty="0">
                <a:hlinkClick r:id="rId7" tooltip="Raspberry Pi"/>
              </a:rPr>
              <a:t>Raspberry-Pi</a:t>
            </a:r>
            <a:r>
              <a:rPr lang="en-GB" sz="1700" dirty="0"/>
              <a:t>-Serie.</a:t>
            </a:r>
          </a:p>
          <a:p>
            <a:pPr lvl="1"/>
            <a:endParaRPr lang="en-GB" sz="1700" dirty="0"/>
          </a:p>
          <a:p>
            <a:r>
              <a:rPr lang="en-GB" sz="1900" dirty="0"/>
              <a:t>Die Software </a:t>
            </a:r>
            <a:r>
              <a:rPr lang="en-GB" sz="1900" dirty="0" err="1"/>
              <a:t>wird</a:t>
            </a:r>
            <a:r>
              <a:rPr lang="en-GB" sz="1900" dirty="0"/>
              <a:t> </a:t>
            </a:r>
            <a:r>
              <a:rPr lang="en-GB" sz="1900" dirty="0" err="1"/>
              <a:t>als</a:t>
            </a:r>
            <a:r>
              <a:rPr lang="en-GB" sz="1900" dirty="0"/>
              <a:t> </a:t>
            </a:r>
            <a:r>
              <a:rPr lang="en-GB" sz="1900" b="1" dirty="0">
                <a:hlinkClick r:id="rId8" tooltip="DNS-Server"/>
              </a:rPr>
              <a:t>DNS-Server</a:t>
            </a:r>
            <a:r>
              <a:rPr lang="en-GB" sz="1900" dirty="0"/>
              <a:t> in </a:t>
            </a:r>
            <a:r>
              <a:rPr lang="en-GB" sz="1900" dirty="0" err="1"/>
              <a:t>ein</a:t>
            </a:r>
            <a:r>
              <a:rPr lang="en-GB" sz="1900" dirty="0"/>
              <a:t> </a:t>
            </a:r>
            <a:r>
              <a:rPr lang="en-GB" sz="1900" dirty="0" err="1"/>
              <a:t>bestehendes</a:t>
            </a:r>
            <a:r>
              <a:rPr lang="en-GB" sz="1900" dirty="0"/>
              <a:t> </a:t>
            </a:r>
            <a:r>
              <a:rPr lang="en-GB" sz="1900" dirty="0" err="1"/>
              <a:t>Netzwerk</a:t>
            </a:r>
            <a:r>
              <a:rPr lang="en-GB" sz="1900" dirty="0"/>
              <a:t> </a:t>
            </a:r>
            <a:r>
              <a:rPr lang="en-GB" sz="1900" dirty="0" err="1"/>
              <a:t>integriert</a:t>
            </a:r>
            <a:endParaRPr lang="en-GB" sz="1900" dirty="0"/>
          </a:p>
          <a:p>
            <a:r>
              <a:rPr lang="en-GB" sz="1900" dirty="0"/>
              <a:t>und </a:t>
            </a:r>
            <a:r>
              <a:rPr lang="en-GB" sz="1900" b="1" dirty="0" err="1"/>
              <a:t>steht</a:t>
            </a:r>
            <a:r>
              <a:rPr lang="en-GB" sz="1900" b="1" dirty="0"/>
              <a:t> </a:t>
            </a:r>
            <a:r>
              <a:rPr lang="en-GB" sz="1900" b="1" dirty="0" err="1"/>
              <a:t>damit</a:t>
            </a:r>
            <a:r>
              <a:rPr lang="en-GB" sz="1900" b="1" dirty="0"/>
              <a:t> </a:t>
            </a:r>
            <a:r>
              <a:rPr lang="en-GB" sz="1900" b="1" dirty="0" err="1"/>
              <a:t>allen</a:t>
            </a:r>
            <a:r>
              <a:rPr lang="en-GB" sz="1900" b="1" dirty="0"/>
              <a:t> </a:t>
            </a:r>
            <a:r>
              <a:rPr lang="en-GB" sz="1900" b="1" dirty="0" err="1"/>
              <a:t>Geräten</a:t>
            </a:r>
            <a:r>
              <a:rPr lang="en-GB" sz="1900" b="1" dirty="0"/>
              <a:t> </a:t>
            </a:r>
            <a:r>
              <a:rPr lang="en-GB" sz="1900" b="1" dirty="0" err="1"/>
              <a:t>im</a:t>
            </a:r>
            <a:r>
              <a:rPr lang="en-GB" sz="1900" b="1" dirty="0"/>
              <a:t> </a:t>
            </a:r>
            <a:r>
              <a:rPr lang="en-GB" sz="1900" b="1" dirty="0" err="1"/>
              <a:t>Netzwerk</a:t>
            </a:r>
            <a:r>
              <a:rPr lang="en-GB" sz="1900" b="1" dirty="0"/>
              <a:t> </a:t>
            </a:r>
            <a:r>
              <a:rPr lang="en-GB" sz="1900" b="1" dirty="0" err="1"/>
              <a:t>zur</a:t>
            </a:r>
            <a:r>
              <a:rPr lang="en-GB" sz="1900" b="1" dirty="0"/>
              <a:t> </a:t>
            </a:r>
            <a:r>
              <a:rPr lang="en-GB" sz="1900" b="1" dirty="0" err="1"/>
              <a:t>Verfügung</a:t>
            </a:r>
            <a:r>
              <a:rPr lang="en-GB" sz="1900" b="1" dirty="0"/>
              <a:t>,</a:t>
            </a:r>
          </a:p>
          <a:p>
            <a:r>
              <a:rPr lang="en-GB" sz="1900" b="1" dirty="0" err="1"/>
              <a:t>deren</a:t>
            </a:r>
            <a:r>
              <a:rPr lang="en-GB" sz="1900" b="1" dirty="0"/>
              <a:t> DNS-</a:t>
            </a:r>
            <a:r>
              <a:rPr lang="en-GB" sz="1900" b="1" dirty="0" err="1"/>
              <a:t>Einstellungen</a:t>
            </a:r>
            <a:r>
              <a:rPr lang="en-GB" sz="1900" b="1" dirty="0"/>
              <a:t> </a:t>
            </a:r>
            <a:r>
              <a:rPr lang="en-GB" sz="1900" b="1" dirty="0" err="1"/>
              <a:t>sich</a:t>
            </a:r>
            <a:r>
              <a:rPr lang="en-GB" sz="1900" b="1" dirty="0"/>
              <a:t> </a:t>
            </a:r>
            <a:r>
              <a:rPr lang="en-GB" sz="1900" b="1" dirty="0" err="1"/>
              <a:t>konfigurieren</a:t>
            </a:r>
            <a:r>
              <a:rPr lang="en-GB" sz="1900" b="1" dirty="0"/>
              <a:t> </a:t>
            </a:r>
            <a:r>
              <a:rPr lang="en-GB" sz="1900" b="1" dirty="0" err="1"/>
              <a:t>lassen</a:t>
            </a:r>
            <a:r>
              <a:rPr lang="en-GB" sz="1900" dirty="0"/>
              <a:t>.”</a:t>
            </a:r>
            <a:endParaRPr lang="en-DE" sz="1900" dirty="0"/>
          </a:p>
        </p:txBody>
      </p:sp>
      <p:pic>
        <p:nvPicPr>
          <p:cNvPr id="7" name="Picture 6">
            <a:extLst>
              <a:ext uri="{FF2B5EF4-FFF2-40B4-BE49-F238E27FC236}">
                <a16:creationId xmlns:a16="http://schemas.microsoft.com/office/drawing/2014/main" id="{CC0F4908-153C-22DD-DD77-FE75F475C54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76052" y="685801"/>
            <a:ext cx="546100" cy="81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327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29504</TotalTime>
  <Words>5956</Words>
  <Application>Microsoft Macintosh PowerPoint</Application>
  <PresentationFormat>Widescreen</PresentationFormat>
  <Paragraphs>488</Paragraphs>
  <Slides>73</Slides>
  <Notes>15</Notes>
  <HiddenSlides>5</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73</vt:i4>
      </vt:variant>
    </vt:vector>
  </HeadingPairs>
  <TitlesOfParts>
    <vt:vector size="83" baseType="lpstr">
      <vt:lpstr>Arial</vt:lpstr>
      <vt:lpstr>Calibri</vt:lpstr>
      <vt:lpstr>Courier New</vt:lpstr>
      <vt:lpstr>DM Office</vt:lpstr>
      <vt:lpstr>Helvetica Light</vt:lpstr>
      <vt:lpstr>Rockwell</vt:lpstr>
      <vt:lpstr>Rockwell Condensed</vt:lpstr>
      <vt:lpstr>Rockwell Extra Bold</vt:lpstr>
      <vt:lpstr>Wingdings</vt:lpstr>
      <vt:lpstr>Wood Type</vt:lpstr>
      <vt:lpstr>Privacy to go</vt:lpstr>
      <vt:lpstr>Wer bin ich?</vt:lpstr>
      <vt:lpstr>Was machen wir hier?</vt:lpstr>
      <vt:lpstr>Server: Hardware- und Software</vt:lpstr>
      <vt:lpstr>Client: Geräte und apps</vt:lpstr>
      <vt:lpstr>Und action!</vt:lpstr>
      <vt:lpstr>“Anbieter”-Vergleich</vt:lpstr>
      <vt:lpstr>Technisches Setup: server</vt:lpstr>
      <vt:lpstr>Was ist Pihole?</vt:lpstr>
      <vt:lpstr>Empfehlung aus dem Kuketz-blog IT-Sicherheit | Datenschutz | Hacking</vt:lpstr>
      <vt:lpstr>Levels of digitale selbstverteidigung</vt:lpstr>
      <vt:lpstr>Was ist wireguard?</vt:lpstr>
      <vt:lpstr>Was ist ein “vpn”?</vt:lpstr>
      <vt:lpstr>Empfehlung aus dem Kuketz-blog IT-Sicherheit | Datenschutz | Hacking</vt:lpstr>
      <vt:lpstr>kann in einigen Fällen nützlich sein:</vt:lpstr>
      <vt:lpstr>TL;DR</vt:lpstr>
      <vt:lpstr>Warum machen wir das?</vt:lpstr>
      <vt:lpstr>Surfen/Computernutzung ohne Belästigung, Überwachung u. Gefährdung</vt:lpstr>
      <vt:lpstr>BEGRIFFE…</vt:lpstr>
      <vt:lpstr>“Privacy”</vt:lpstr>
      <vt:lpstr>Privacy / Datenschutz</vt:lpstr>
      <vt:lpstr>Bedeutung des Datenschutzes</vt:lpstr>
      <vt:lpstr>PowerPoint Presentation</vt:lpstr>
      <vt:lpstr>Und nun zur Werbung ;-)</vt:lpstr>
      <vt:lpstr>PowerPoint Presentation</vt:lpstr>
      <vt:lpstr>Werbung ist nicht nur nervig</vt:lpstr>
      <vt:lpstr>WHAT??</vt:lpstr>
      <vt:lpstr>PowerPoint Presentation</vt:lpstr>
      <vt:lpstr>Google’s browser has become a threat to user privacy (And the democratic process itself)</vt:lpstr>
      <vt:lpstr>Microsoft Edge is leaking the sites  you visit to Bing</vt:lpstr>
      <vt:lpstr>Brandneu: Firefox to collect anonymized and categorized search data</vt:lpstr>
      <vt:lpstr>BSI Newsletter:</vt:lpstr>
      <vt:lpstr>Virenfund auf 65 Clients</vt:lpstr>
      <vt:lpstr>Ladezeiten / knoffhoff: DNS</vt:lpstr>
      <vt:lpstr>PowerPoint Presentation</vt:lpstr>
      <vt:lpstr>PowerPoint Presentation</vt:lpstr>
      <vt:lpstr>Zusammenfassung: Why???</vt:lpstr>
      <vt:lpstr>Wie mache ich das “zuhause”?</vt:lpstr>
      <vt:lpstr>Eine Lösung für alle Geräte</vt:lpstr>
      <vt:lpstr>Finale…</vt:lpstr>
      <vt:lpstr>Aber was ist mit “unterwegs”? Mobile Daten? fremde WLANs? Ausland?</vt:lpstr>
      <vt:lpstr>Howto:</vt:lpstr>
      <vt:lpstr>VPN-Bonus: trustpid (eingestellt)</vt:lpstr>
      <vt:lpstr>VPN-Bonus: utiq (Neu)</vt:lpstr>
      <vt:lpstr>BSI warnt vor UTIQ</vt:lpstr>
      <vt:lpstr>Los geht‘s!</vt:lpstr>
      <vt:lpstr>Cloudserver anlegen:</vt:lpstr>
      <vt:lpstr>Live WireGuard</vt:lpstr>
      <vt:lpstr>Live Pi-hole</vt:lpstr>
      <vt:lpstr>Nacharbeiten!</vt:lpstr>
      <vt:lpstr>Tweaks</vt:lpstr>
      <vt:lpstr>auswirkungen</vt:lpstr>
      <vt:lpstr>Gute Blocklisten (für den Start)</vt:lpstr>
      <vt:lpstr>Statistiken…</vt:lpstr>
      <vt:lpstr>Warum/wozu eigentlich ein “AdBlocker”????</vt:lpstr>
      <vt:lpstr>Pi-Hole-Top-10</vt:lpstr>
      <vt:lpstr>Top-20 zuhause im Apple-Zoo </vt:lpstr>
      <vt:lpstr>Top-Tracker je App</vt:lpstr>
      <vt:lpstr>Fazit</vt:lpstr>
      <vt:lpstr>Experten-Tipp</vt:lpstr>
      <vt:lpstr>Danke und viel spaß bbeim selbermachen!</vt:lpstr>
      <vt:lpstr>Noch ein paar links</vt:lpstr>
      <vt:lpstr>PowerPoint Presentation</vt:lpstr>
      <vt:lpstr>NERD-TEIL…</vt:lpstr>
      <vt:lpstr>iPhone Datenschutzbericht im Detail</vt:lpstr>
      <vt:lpstr>You can check this out!</vt:lpstr>
      <vt:lpstr>PowerPoint Presentation</vt:lpstr>
      <vt:lpstr>Top-1: app-measurement.com*</vt:lpstr>
      <vt:lpstr>Top-4: firebaselogging-pa.googleapis.com*</vt:lpstr>
      <vt:lpstr>Und natürlich: Facebook</vt:lpstr>
      <vt:lpstr>Aber auch Erfreuliches </vt:lpstr>
      <vt:lpstr>Ursache?</vt:lpstr>
      <vt:lpstr>Danke und viel spaß beim selbermachen!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Merz, Thomas</dc:creator>
  <cp:lastModifiedBy>Merz, Thomas</cp:lastModifiedBy>
  <cp:revision>191</cp:revision>
  <cp:lastPrinted>2024-05-29T12:23:19Z</cp:lastPrinted>
  <dcterms:created xsi:type="dcterms:W3CDTF">2022-01-31T15:30:05Z</dcterms:created>
  <dcterms:modified xsi:type="dcterms:W3CDTF">2024-09-26T13:38:04Z</dcterms:modified>
</cp:coreProperties>
</file>